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73" r:id="rId5"/>
    <p:sldId id="258" r:id="rId6"/>
    <p:sldId id="259" r:id="rId7"/>
    <p:sldId id="26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70" r:id="rId16"/>
    <p:sldId id="267" r:id="rId17"/>
    <p:sldId id="271" r:id="rId18"/>
    <p:sldId id="272" r:id="rId19"/>
    <p:sldId id="274" r:id="rId20"/>
    <p:sldId id="275" r:id="rId21"/>
    <p:sldId id="28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331" r:id="rId30"/>
    <p:sldId id="292" r:id="rId31"/>
    <p:sldId id="283" r:id="rId32"/>
    <p:sldId id="284" r:id="rId33"/>
    <p:sldId id="290" r:id="rId34"/>
    <p:sldId id="287" r:id="rId35"/>
    <p:sldId id="291" r:id="rId36"/>
    <p:sldId id="286" r:id="rId37"/>
    <p:sldId id="288" r:id="rId38"/>
    <p:sldId id="289" r:id="rId39"/>
    <p:sldId id="293" r:id="rId40"/>
    <p:sldId id="294" r:id="rId41"/>
    <p:sldId id="295" r:id="rId42"/>
    <p:sldId id="298" r:id="rId43"/>
    <p:sldId id="297" r:id="rId44"/>
    <p:sldId id="296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30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C4B1A06-E496-41A9-B611-C87B22E5131E}">
          <p14:sldIdLst>
            <p14:sldId id="256"/>
          </p14:sldIdLst>
        </p14:section>
        <p14:section name="Tissue prep." id="{D5CA3187-4ABF-40C0-B76D-C92180447EA7}">
          <p14:sldIdLst>
            <p14:sldId id="257"/>
            <p14:sldId id="268"/>
            <p14:sldId id="273"/>
            <p14:sldId id="258"/>
            <p14:sldId id="259"/>
            <p14:sldId id="269"/>
          </p14:sldIdLst>
        </p14:section>
        <p14:section name="QC, Pre-processing" id="{1E6FC321-CE32-4370-AB09-C938197D3342}">
          <p14:sldIdLst>
            <p14:sldId id="260"/>
            <p14:sldId id="261"/>
            <p14:sldId id="262"/>
            <p14:sldId id="263"/>
            <p14:sldId id="264"/>
            <p14:sldId id="265"/>
            <p14:sldId id="266"/>
            <p14:sldId id="270"/>
            <p14:sldId id="267"/>
            <p14:sldId id="271"/>
            <p14:sldId id="272"/>
            <p14:sldId id="274"/>
            <p14:sldId id="275"/>
            <p14:sldId id="285"/>
            <p14:sldId id="276"/>
            <p14:sldId id="277"/>
            <p14:sldId id="278"/>
            <p14:sldId id="279"/>
            <p14:sldId id="280"/>
            <p14:sldId id="281"/>
            <p14:sldId id="282"/>
            <p14:sldId id="331"/>
            <p14:sldId id="292"/>
            <p14:sldId id="283"/>
            <p14:sldId id="284"/>
            <p14:sldId id="290"/>
            <p14:sldId id="287"/>
            <p14:sldId id="291"/>
            <p14:sldId id="286"/>
            <p14:sldId id="288"/>
            <p14:sldId id="289"/>
            <p14:sldId id="293"/>
            <p14:sldId id="294"/>
            <p14:sldId id="295"/>
            <p14:sldId id="298"/>
            <p14:sldId id="297"/>
            <p14:sldId id="296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30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786F"/>
    <a:srgbClr val="0CBEC3"/>
    <a:srgbClr val="4472C4"/>
    <a:srgbClr val="00BFC4"/>
    <a:srgbClr val="5CB85C"/>
    <a:srgbClr val="F0AC4D"/>
    <a:srgbClr val="D952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2E1CD4-C8E3-4580-9973-3C7D540C13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9290817-0E1A-4E90-A681-1313324C4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FEC605-6284-412B-8050-13110739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ED4D0-97DA-45AD-8092-E12BF794AF70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B48E83-D50B-4B7F-9FD1-CE25E2DFE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4F27A2-788E-4D64-AC89-569E3B076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21F1D-A2E3-442F-9135-537B57805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415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3E9EA-C27D-4273-B326-A5FE2568C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783F9C-103E-48DA-A0E3-DE121DC7C9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B183B3-C159-4CA5-8D1D-A3857BC20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ED4D0-97DA-45AD-8092-E12BF794AF70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996FF6-5B1B-4980-9629-8B53A8D4F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EEB266-676B-48CA-9DBA-B343DEA77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21F1D-A2E3-442F-9135-537B57805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742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2320312-4C8F-4C15-B2D0-BFD32C11EF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5746B2-CD2D-4484-A545-44E71D11CC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6F0375-0F49-4C54-A3C1-820E5E549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ED4D0-97DA-45AD-8092-E12BF794AF70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7BDECE-9696-4035-8BE0-D83A412C0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93ABB4-F11B-48A2-8C98-A21B34B69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21F1D-A2E3-442F-9135-537B57805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256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E34C8E-1D88-442D-B203-4B782AB5D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DE7CB8-CAAF-4B73-9651-D28AD6E0F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4DE682-6F07-414F-BE4A-0A2B1DB43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ED4D0-97DA-45AD-8092-E12BF794AF70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75AFB7-F9B6-4611-A05F-9D47D8F18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F63F78-9F7B-439D-A9C6-BE06B15F3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21F1D-A2E3-442F-9135-537B57805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728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7748DF-E810-4188-BD7D-86ED66977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D14627-1939-46A7-A5C9-6AB168FCF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FFDB5E-C372-4913-9C0E-88B3A817B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ED4D0-97DA-45AD-8092-E12BF794AF70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123833-EBAD-47DC-9AC4-7DD572240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D23A34-864E-4DB0-981B-BA4220347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21F1D-A2E3-442F-9135-537B57805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719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6AD5C-266A-409D-A3B8-D08336157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1AE94-3610-4C56-9EFB-43CB335C6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6DBC07-34E2-4945-9040-345097084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604229-EFE2-418B-A773-D980F3C2A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ED4D0-97DA-45AD-8092-E12BF794AF70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2F0D61-1AD1-4A5A-99DE-478055832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3695C0-FE14-4685-91D9-12435532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21F1D-A2E3-442F-9135-537B57805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039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E890E8-FEF4-4D5A-9932-895694598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864FCD-8437-4D0B-8474-1FCBE2AD4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22CBC5-955C-41D6-8D57-63189EE35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69C786-47F7-4727-BBE1-47876635E7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0F2C28A-00B5-4B11-8A42-A66CD80B10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022BE9B-D321-4A9F-A46E-7C993CFEA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ED4D0-97DA-45AD-8092-E12BF794AF70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29C70E1-B7A0-4EC1-AF44-0F7DB04CD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B52ECC5-7A80-4A56-81D4-A3F4E9803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21F1D-A2E3-442F-9135-537B57805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401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3CD54-0B0F-4E24-B978-C9F802C11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E16641-3CDD-4174-BD90-B33AD084A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ED4D0-97DA-45AD-8092-E12BF794AF70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2F4E03D-0E0A-4775-B885-23B8966D3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E7FC6E-056B-4145-8585-3C1FEE5B6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21F1D-A2E3-442F-9135-537B57805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373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8F0826-9431-49A2-92E8-478F2ECEF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ED4D0-97DA-45AD-8092-E12BF794AF70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648BF22-FEB2-49B0-A9D6-79F635F8B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4C9464-DB12-434B-A67E-9421322DB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21F1D-A2E3-442F-9135-537B57805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350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B45F79-E6C5-446C-9673-D59F8EDCF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E12B59-359E-495F-AB73-782B9C132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C3CE30-9790-4282-961A-8AF99E780E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C28BA4-A701-4C32-8CD6-B1DF11145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ED4D0-97DA-45AD-8092-E12BF794AF70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0238F8-C885-4D25-A52B-C39021C36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D53AF0-E359-4BFD-8723-50B10B853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21F1D-A2E3-442F-9135-537B57805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534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CD28A6-33B5-4144-AC4A-76077256E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C781A2-26A2-4A57-9664-9DC0DD298A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AFAC42-D440-402E-A856-9152B2DD7E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A0D26C-FCA3-40A0-93C5-5F0E8FA33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ED4D0-97DA-45AD-8092-E12BF794AF70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CABAEC-F7D2-4DFD-B7B1-F6D0C5928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2997CF-4873-49FC-B6A2-FB8D37DEA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21F1D-A2E3-442F-9135-537B57805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732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98E90B2-48AD-44DB-92B2-DF905FE06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197E34-D73B-45E6-A8AC-5726A91A1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361493-7CFF-423C-924A-9587D018CA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ED4D0-97DA-45AD-8092-E12BF794AF70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AC6C71-861E-4B51-AF32-0D102C7B46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DFE54B-0CE1-4BD6-8584-19549A9AFC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F21F1D-A2E3-442F-9135-537B57805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381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david.ncifcrf.gov/kegg.jsp?path=mmu01212$Fatty%20acid%20metabolism&amp;termId=550039722&amp;source=kegg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8762C5-3649-46D0-90BB-3CEB118F11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Mouse thyroid tissue 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48BEE9-87AC-4BFA-BF92-A33775AA9E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Gene Expression analysis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8416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7D107B1B-24BA-4CD5-A2F0-023C6E99F2CB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Quality control </a:t>
            </a:r>
            <a:r>
              <a:rPr lang="en-US" altLang="ko-KR" sz="3600" dirty="0"/>
              <a:t>– </a:t>
            </a:r>
            <a:r>
              <a:rPr lang="en-US" altLang="ko-KR" sz="3600" dirty="0" err="1"/>
              <a:t>MultiQC</a:t>
            </a:r>
            <a:r>
              <a:rPr lang="en-US" altLang="ko-KR" sz="3600" dirty="0"/>
              <a:t> </a:t>
            </a:r>
            <a:endParaRPr lang="ko-KR" altLang="en-US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5796278-82AB-4286-8831-67842101D928}"/>
              </a:ext>
            </a:extLst>
          </p:cNvPr>
          <p:cNvGrpSpPr/>
          <p:nvPr/>
        </p:nvGrpSpPr>
        <p:grpSpPr>
          <a:xfrm>
            <a:off x="964151" y="1052646"/>
            <a:ext cx="8683086" cy="4989521"/>
            <a:chOff x="964151" y="1455602"/>
            <a:chExt cx="8683086" cy="498952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A56CF77-EA90-4AE1-95A8-82207A6D2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1962" y="1954973"/>
              <a:ext cx="7915275" cy="398145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FD1810-0AD9-479D-BADA-6D07736442F1}"/>
                </a:ext>
              </a:extLst>
            </p:cNvPr>
            <p:cNvSpPr txBox="1"/>
            <p:nvPr/>
          </p:nvSpPr>
          <p:spPr>
            <a:xfrm>
              <a:off x="1731962" y="1455602"/>
              <a:ext cx="60985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b="0" i="0" dirty="0">
                  <a:solidFill>
                    <a:srgbClr val="333333"/>
                  </a:solidFill>
                  <a:effectLst/>
                  <a:latin typeface="Helvetica Neue"/>
                </a:rPr>
                <a:t>Per Base Sequence Content ( Heatmap )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CF0D098-E36B-433B-AB0E-B1547CFBA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1962" y="5940298"/>
              <a:ext cx="7915275" cy="50482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B92AF03-12A2-4A01-8DDB-15C3D2BFFF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406" r="92537" b="21225"/>
            <a:stretch/>
          </p:blipFill>
          <p:spPr>
            <a:xfrm>
              <a:off x="964151" y="1846488"/>
              <a:ext cx="767811" cy="439933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60C7285-9E9F-467E-BFEB-0ABAC02D8956}"/>
              </a:ext>
            </a:extLst>
          </p:cNvPr>
          <p:cNvSpPr txBox="1"/>
          <p:nvPr/>
        </p:nvSpPr>
        <p:spPr>
          <a:xfrm>
            <a:off x="1731962" y="6445123"/>
            <a:ext cx="367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 / 10 samples with warning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06D4BB-031D-4935-BC08-DB8E3600A09D}"/>
              </a:ext>
            </a:extLst>
          </p:cNvPr>
          <p:cNvSpPr txBox="1"/>
          <p:nvPr/>
        </p:nvSpPr>
        <p:spPr>
          <a:xfrm>
            <a:off x="1731962" y="6075791"/>
            <a:ext cx="367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 / 10 samples failed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DD68A2-9684-4510-BF9E-A1ECBBCE4F66}"/>
              </a:ext>
            </a:extLst>
          </p:cNvPr>
          <p:cNvSpPr/>
          <p:nvPr/>
        </p:nvSpPr>
        <p:spPr>
          <a:xfrm>
            <a:off x="1668680" y="6173310"/>
            <a:ext cx="63282" cy="176169"/>
          </a:xfrm>
          <a:prstGeom prst="rect">
            <a:avLst/>
          </a:prstGeom>
          <a:solidFill>
            <a:srgbClr val="D9524E"/>
          </a:solidFill>
          <a:ln>
            <a:solidFill>
              <a:srgbClr val="D95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7C4F929-0533-4EB4-9582-CDDD1E46985A}"/>
              </a:ext>
            </a:extLst>
          </p:cNvPr>
          <p:cNvSpPr/>
          <p:nvPr/>
        </p:nvSpPr>
        <p:spPr>
          <a:xfrm>
            <a:off x="1668680" y="6563682"/>
            <a:ext cx="63282" cy="176169"/>
          </a:xfrm>
          <a:prstGeom prst="rect">
            <a:avLst/>
          </a:prstGeom>
          <a:solidFill>
            <a:srgbClr val="F0AC4D"/>
          </a:solidFill>
          <a:ln>
            <a:solidFill>
              <a:srgbClr val="F0A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670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05EFE99-1DA9-406F-8B7E-36ACAB84A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1" y="2290763"/>
            <a:ext cx="5100636" cy="34004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BD1CB8-56DE-44D9-B5CF-F0CA9A233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75" y="1824037"/>
            <a:ext cx="5800725" cy="386715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A752B5-CB91-4093-B357-25C4CB409107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Quality control </a:t>
            </a:r>
            <a:r>
              <a:rPr lang="en-US" altLang="ko-KR" sz="3600" dirty="0"/>
              <a:t>– </a:t>
            </a:r>
            <a:r>
              <a:rPr lang="en-US" altLang="ko-KR" sz="3600" dirty="0" err="1"/>
              <a:t>MultiQC</a:t>
            </a:r>
            <a:r>
              <a:rPr lang="en-US" altLang="ko-KR" sz="3600" dirty="0"/>
              <a:t> 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53211B-B363-4F51-A82A-2792F1683B76}"/>
              </a:ext>
            </a:extLst>
          </p:cNvPr>
          <p:cNvSpPr txBox="1"/>
          <p:nvPr/>
        </p:nvSpPr>
        <p:spPr>
          <a:xfrm>
            <a:off x="1008062" y="6060519"/>
            <a:ext cx="367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 / 19 samples with warning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2C77AB-5261-40E9-B096-D59E8693366C}"/>
              </a:ext>
            </a:extLst>
          </p:cNvPr>
          <p:cNvSpPr txBox="1"/>
          <p:nvPr/>
        </p:nvSpPr>
        <p:spPr>
          <a:xfrm>
            <a:off x="1008062" y="5691187"/>
            <a:ext cx="367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 / 1 samples failed : </a:t>
            </a:r>
            <a:r>
              <a:rPr lang="en-US" altLang="ko-KR" sz="1400" dirty="0"/>
              <a:t>W6_2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2DF8E47-0077-41FC-A14F-3055723F0B61}"/>
              </a:ext>
            </a:extLst>
          </p:cNvPr>
          <p:cNvSpPr/>
          <p:nvPr/>
        </p:nvSpPr>
        <p:spPr>
          <a:xfrm>
            <a:off x="944780" y="5788706"/>
            <a:ext cx="63282" cy="176169"/>
          </a:xfrm>
          <a:prstGeom prst="rect">
            <a:avLst/>
          </a:prstGeom>
          <a:solidFill>
            <a:srgbClr val="D9524E"/>
          </a:solidFill>
          <a:ln>
            <a:solidFill>
              <a:srgbClr val="D95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6D02B7-B72E-4208-A1DC-30B7E32778CD}"/>
              </a:ext>
            </a:extLst>
          </p:cNvPr>
          <p:cNvSpPr/>
          <p:nvPr/>
        </p:nvSpPr>
        <p:spPr>
          <a:xfrm>
            <a:off x="944780" y="6179078"/>
            <a:ext cx="63282" cy="176169"/>
          </a:xfrm>
          <a:prstGeom prst="rect">
            <a:avLst/>
          </a:prstGeom>
          <a:solidFill>
            <a:srgbClr val="F0AC4D"/>
          </a:solidFill>
          <a:ln>
            <a:solidFill>
              <a:srgbClr val="F0A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60700E-8F40-4DB6-A27F-2EB2B2A2E316}"/>
              </a:ext>
            </a:extLst>
          </p:cNvPr>
          <p:cNvSpPr txBox="1"/>
          <p:nvPr/>
        </p:nvSpPr>
        <p:spPr>
          <a:xfrm>
            <a:off x="6865049" y="5691187"/>
            <a:ext cx="324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 / 20 samples passed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F614B9D-8C5D-465F-9866-786DC5B3D160}"/>
              </a:ext>
            </a:extLst>
          </p:cNvPr>
          <p:cNvSpPr/>
          <p:nvPr/>
        </p:nvSpPr>
        <p:spPr>
          <a:xfrm>
            <a:off x="6801767" y="5787768"/>
            <a:ext cx="63282" cy="176169"/>
          </a:xfrm>
          <a:prstGeom prst="rect">
            <a:avLst/>
          </a:prstGeom>
          <a:solidFill>
            <a:srgbClr val="5CB85C"/>
          </a:solidFill>
          <a:ln>
            <a:solidFill>
              <a:srgbClr val="5CB8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52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807BC88-129A-45C2-8DD0-BB053B8E4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2124184"/>
            <a:ext cx="5029200" cy="3352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B1C3F30-FD18-45A6-8E91-96D95C22E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74" y="1824036"/>
            <a:ext cx="5800725" cy="3867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85523A-BE39-4CF7-B263-6A9BB8E24B17}"/>
              </a:ext>
            </a:extLst>
          </p:cNvPr>
          <p:cNvSpPr txBox="1"/>
          <p:nvPr/>
        </p:nvSpPr>
        <p:spPr>
          <a:xfrm>
            <a:off x="6865049" y="5691187"/>
            <a:ext cx="324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 / 20 samples passed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9C37FB-86FE-4E10-A113-92C1C6CFD36F}"/>
              </a:ext>
            </a:extLst>
          </p:cNvPr>
          <p:cNvSpPr/>
          <p:nvPr/>
        </p:nvSpPr>
        <p:spPr>
          <a:xfrm>
            <a:off x="6801767" y="5787768"/>
            <a:ext cx="63282" cy="176169"/>
          </a:xfrm>
          <a:prstGeom prst="rect">
            <a:avLst/>
          </a:prstGeom>
          <a:solidFill>
            <a:srgbClr val="5CB85C"/>
          </a:solidFill>
          <a:ln>
            <a:solidFill>
              <a:srgbClr val="5CB8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18D449-95B0-4EB3-8AC6-7880D0A31908}"/>
              </a:ext>
            </a:extLst>
          </p:cNvPr>
          <p:cNvSpPr txBox="1"/>
          <p:nvPr/>
        </p:nvSpPr>
        <p:spPr>
          <a:xfrm>
            <a:off x="1008062" y="5691187"/>
            <a:ext cx="367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 / 20 samples failed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B798ACD-94CC-449D-BCB9-619C727815D3}"/>
              </a:ext>
            </a:extLst>
          </p:cNvPr>
          <p:cNvSpPr/>
          <p:nvPr/>
        </p:nvSpPr>
        <p:spPr>
          <a:xfrm>
            <a:off x="944780" y="5788706"/>
            <a:ext cx="63282" cy="176169"/>
          </a:xfrm>
          <a:prstGeom prst="rect">
            <a:avLst/>
          </a:prstGeom>
          <a:solidFill>
            <a:srgbClr val="D9524E"/>
          </a:solidFill>
          <a:ln>
            <a:solidFill>
              <a:srgbClr val="D95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C65119EF-2E85-4D19-B3FF-94CE1C164BD3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Quality control </a:t>
            </a:r>
            <a:r>
              <a:rPr lang="en-US" altLang="ko-KR" sz="3600" dirty="0"/>
              <a:t>– </a:t>
            </a:r>
            <a:r>
              <a:rPr lang="en-US" altLang="ko-KR" sz="3600" dirty="0" err="1"/>
              <a:t>MultiQC</a:t>
            </a:r>
            <a:r>
              <a:rPr lang="en-US" altLang="ko-KR" sz="3600" dirty="0"/>
              <a:t>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8450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8174E1-FB57-4CEB-B1B8-82D3931F7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775" y="1325563"/>
            <a:ext cx="8124825" cy="544830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9B5DB8CB-52B9-49E9-854C-CD0B71F1EF24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Quality control </a:t>
            </a:r>
            <a:r>
              <a:rPr lang="en-US" altLang="ko-KR" sz="3600" dirty="0"/>
              <a:t>– </a:t>
            </a:r>
            <a:r>
              <a:rPr lang="en-US" altLang="ko-KR" sz="3600" dirty="0" err="1"/>
              <a:t>MultiQC</a:t>
            </a:r>
            <a:r>
              <a:rPr lang="en-US" altLang="ko-KR" sz="3600" dirty="0"/>
              <a:t> (Summary)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669599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F5C78D7B-64F6-446B-A194-E72F08CE8C98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Quality control </a:t>
            </a:r>
            <a:r>
              <a:rPr lang="en-US" altLang="ko-KR" sz="3600" dirty="0"/>
              <a:t>– after</a:t>
            </a:r>
            <a:r>
              <a:rPr lang="ko-KR" altLang="en-US" sz="3600" dirty="0"/>
              <a:t> </a:t>
            </a:r>
            <a:r>
              <a:rPr lang="en-US" altLang="ko-KR" sz="3600" dirty="0"/>
              <a:t>trimming</a:t>
            </a:r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3B59EF-1F73-486C-934D-C0035F73C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774" y="1325562"/>
            <a:ext cx="8328026" cy="54588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395151-2326-4E6F-A018-3C36CF986EBF}"/>
              </a:ext>
            </a:extLst>
          </p:cNvPr>
          <p:cNvSpPr txBox="1"/>
          <p:nvPr/>
        </p:nvSpPr>
        <p:spPr>
          <a:xfrm>
            <a:off x="431800" y="956229"/>
            <a:ext cx="697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31708F"/>
                </a:solidFill>
                <a:effectLst/>
                <a:latin typeface="Helvetica Neue"/>
              </a:rPr>
              <a:t>No samples found with any adapter contamination &gt; 0.1%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5665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12AE57B-73EC-4F84-9CA4-AC5DF53A4C92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Quality control </a:t>
            </a:r>
            <a:r>
              <a:rPr lang="en-US" altLang="ko-KR" sz="3600" dirty="0"/>
              <a:t>– </a:t>
            </a:r>
            <a:r>
              <a:rPr lang="en-US" altLang="ko-KR" sz="3600" dirty="0" err="1"/>
              <a:t>SortmeRNA</a:t>
            </a:r>
            <a:endParaRPr lang="ko-KR" altLang="en-US" sz="3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6D9BAD-9CB8-4466-AA3F-EE38E45BF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934" y="1205855"/>
            <a:ext cx="8036517" cy="535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79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9C36DCA-006F-4814-BF8F-E5A4DBB5D692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Alignment </a:t>
            </a:r>
            <a:r>
              <a:rPr lang="en-US" altLang="ko-KR" sz="3600" dirty="0"/>
              <a:t>– STAR, </a:t>
            </a:r>
            <a:r>
              <a:rPr lang="en-US" altLang="ko-KR" sz="3600" dirty="0" err="1"/>
              <a:t>RseqC</a:t>
            </a:r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5AF899-AB73-45E4-B15E-E1498F929018}"/>
              </a:ext>
            </a:extLst>
          </p:cNvPr>
          <p:cNvSpPr txBox="1"/>
          <p:nvPr/>
        </p:nvSpPr>
        <p:spPr>
          <a:xfrm>
            <a:off x="5455995" y="1594791"/>
            <a:ext cx="6098582" cy="2999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+mj-lt"/>
              </a:rPr>
              <a:t>Total records: </a:t>
            </a:r>
            <a:r>
              <a:rPr lang="ko-KR" altLang="en-US" sz="1600" dirty="0">
                <a:latin typeface="+mj-lt"/>
              </a:rPr>
              <a:t>전체 </a:t>
            </a:r>
            <a:r>
              <a:rPr lang="en-US" altLang="ko-KR" sz="1600" dirty="0">
                <a:latin typeface="+mj-lt"/>
              </a:rPr>
              <a:t>mapping </a:t>
            </a:r>
            <a:r>
              <a:rPr lang="ko-KR" altLang="en-US" sz="1600" dirty="0">
                <a:latin typeface="+mj-lt"/>
              </a:rPr>
              <a:t>된 </a:t>
            </a:r>
            <a:r>
              <a:rPr lang="en-US" altLang="ko-KR" sz="1600" dirty="0">
                <a:latin typeface="+mj-lt"/>
              </a:rPr>
              <a:t>read </a:t>
            </a:r>
            <a:r>
              <a:rPr lang="ko-KR" altLang="en-US" sz="1600" dirty="0">
                <a:latin typeface="+mj-lt"/>
              </a:rPr>
              <a:t>개수 </a:t>
            </a:r>
            <a:endParaRPr lang="en-US" altLang="ko-KR" sz="16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+mj-lt"/>
              </a:rPr>
              <a:t>QC failed: QC </a:t>
            </a:r>
            <a:r>
              <a:rPr lang="ko-KR" altLang="en-US" sz="1600" dirty="0">
                <a:latin typeface="+mj-lt"/>
              </a:rPr>
              <a:t>에서 품질이 낮아 걸러진 </a:t>
            </a:r>
            <a:r>
              <a:rPr lang="en-US" altLang="ko-KR" sz="1600" dirty="0">
                <a:latin typeface="+mj-lt"/>
              </a:rPr>
              <a:t>read </a:t>
            </a:r>
            <a:r>
              <a:rPr lang="ko-KR" altLang="en-US" sz="1600" dirty="0">
                <a:latin typeface="+mj-lt"/>
              </a:rPr>
              <a:t>개수</a:t>
            </a:r>
            <a:endParaRPr lang="en-US" altLang="ko-KR" sz="16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+mj-lt"/>
              </a:rPr>
              <a:t>Non primary hits: best hit </a:t>
            </a:r>
            <a:r>
              <a:rPr lang="ko-KR" altLang="en-US" sz="1600" dirty="0">
                <a:latin typeface="+mj-lt"/>
              </a:rPr>
              <a:t>이 아닌 다른 </a:t>
            </a:r>
            <a:r>
              <a:rPr lang="en-US" altLang="ko-KR" sz="1600" dirty="0">
                <a:latin typeface="+mj-lt"/>
              </a:rPr>
              <a:t>alignment </a:t>
            </a:r>
            <a:r>
              <a:rPr lang="ko-KR" altLang="en-US" sz="1600" dirty="0">
                <a:latin typeface="+mj-lt"/>
              </a:rPr>
              <a:t>의 개수</a:t>
            </a:r>
            <a:endParaRPr lang="en-US" altLang="ko-KR" sz="16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+mj-lt"/>
              </a:rPr>
              <a:t>Unmapped reads: mapping </a:t>
            </a:r>
            <a:r>
              <a:rPr lang="ko-KR" altLang="en-US" sz="1600" dirty="0">
                <a:latin typeface="+mj-lt"/>
              </a:rPr>
              <a:t>이 되지 않은 </a:t>
            </a:r>
            <a:r>
              <a:rPr lang="en-US" altLang="ko-KR" sz="1600" dirty="0">
                <a:latin typeface="+mj-lt"/>
              </a:rPr>
              <a:t>read </a:t>
            </a:r>
            <a:r>
              <a:rPr lang="ko-KR" altLang="en-US" sz="1600" dirty="0">
                <a:latin typeface="+mj-lt"/>
              </a:rPr>
              <a:t>개수</a:t>
            </a:r>
            <a:endParaRPr lang="en-US" altLang="ko-KR" sz="16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err="1">
                <a:latin typeface="+mj-lt"/>
              </a:rPr>
              <a:t>mapq</a:t>
            </a:r>
            <a:r>
              <a:rPr lang="en-US" altLang="ko-KR" sz="1600" dirty="0">
                <a:latin typeface="+mj-lt"/>
              </a:rPr>
              <a:t> &lt; </a:t>
            </a:r>
            <a:r>
              <a:rPr lang="en-US" altLang="ko-KR" sz="1600" dirty="0" err="1">
                <a:latin typeface="+mj-lt"/>
              </a:rPr>
              <a:t>mapq_cut</a:t>
            </a:r>
            <a:r>
              <a:rPr lang="en-US" altLang="ko-KR" sz="1600" dirty="0">
                <a:latin typeface="+mj-lt"/>
              </a:rPr>
              <a:t> (non-unique): mapping quality </a:t>
            </a:r>
            <a:r>
              <a:rPr lang="ko-KR" altLang="en-US" sz="1600" dirty="0">
                <a:latin typeface="+mj-lt"/>
              </a:rPr>
              <a:t>가 기준 미만으로</a:t>
            </a:r>
            <a:r>
              <a:rPr lang="en-US" altLang="ko-KR" sz="1600" dirty="0">
                <a:latin typeface="+mj-lt"/>
              </a:rPr>
              <a:t>, unique </a:t>
            </a:r>
            <a:r>
              <a:rPr lang="ko-KR" altLang="en-US" sz="1600" dirty="0">
                <a:latin typeface="+mj-lt"/>
              </a:rPr>
              <a:t>하다고 볼 수 없는 </a:t>
            </a:r>
            <a:r>
              <a:rPr lang="en-US" altLang="ko-KR" sz="1600" dirty="0">
                <a:latin typeface="+mj-lt"/>
              </a:rPr>
              <a:t>read </a:t>
            </a:r>
            <a:r>
              <a:rPr lang="ko-KR" altLang="en-US" sz="1600" dirty="0">
                <a:latin typeface="+mj-lt"/>
              </a:rPr>
              <a:t>개수</a:t>
            </a:r>
            <a:endParaRPr lang="en-US" altLang="ko-KR" sz="16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+mj-lt"/>
              </a:rPr>
              <a:t> </a:t>
            </a:r>
            <a:r>
              <a:rPr lang="en-US" altLang="ko-KR" sz="1600" dirty="0" err="1">
                <a:latin typeface="+mj-lt"/>
              </a:rPr>
              <a:t>mapq</a:t>
            </a:r>
            <a:r>
              <a:rPr lang="en-US" altLang="ko-KR" sz="1600" dirty="0">
                <a:latin typeface="+mj-lt"/>
              </a:rPr>
              <a:t> &gt;= </a:t>
            </a:r>
            <a:r>
              <a:rPr lang="en-US" altLang="ko-KR" sz="1600" dirty="0" err="1">
                <a:latin typeface="+mj-lt"/>
              </a:rPr>
              <a:t>mapq_cut</a:t>
            </a:r>
            <a:r>
              <a:rPr lang="en-US" altLang="ko-KR" sz="1600" dirty="0">
                <a:latin typeface="+mj-lt"/>
              </a:rPr>
              <a:t> (unique): mapping quality </a:t>
            </a:r>
            <a:r>
              <a:rPr lang="ko-KR" altLang="en-US" sz="1600" dirty="0">
                <a:latin typeface="+mj-lt"/>
              </a:rPr>
              <a:t>가 기준 이상으로</a:t>
            </a:r>
            <a:r>
              <a:rPr lang="en-US" altLang="ko-KR" sz="1600" dirty="0">
                <a:latin typeface="+mj-lt"/>
              </a:rPr>
              <a:t>, unique </a:t>
            </a:r>
            <a:r>
              <a:rPr lang="ko-KR" altLang="en-US" sz="1600" dirty="0">
                <a:latin typeface="+mj-lt"/>
              </a:rPr>
              <a:t>하다고 볼 수 있는 </a:t>
            </a:r>
            <a:r>
              <a:rPr lang="en-US" altLang="ko-KR" sz="1600" dirty="0">
                <a:latin typeface="+mj-lt"/>
              </a:rPr>
              <a:t>read </a:t>
            </a:r>
            <a:r>
              <a:rPr lang="ko-KR" altLang="en-US" sz="1600" dirty="0">
                <a:latin typeface="+mj-lt"/>
              </a:rPr>
              <a:t>개수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334A5C-E40D-48D3-8721-5965CA34CF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001"/>
          <a:stretch/>
        </p:blipFill>
        <p:spPr>
          <a:xfrm>
            <a:off x="230322" y="1594791"/>
            <a:ext cx="4899617" cy="45053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9A9913E-25E1-4B2D-84D2-3037F86607D8}"/>
              </a:ext>
            </a:extLst>
          </p:cNvPr>
          <p:cNvSpPr/>
          <p:nvPr/>
        </p:nvSpPr>
        <p:spPr>
          <a:xfrm>
            <a:off x="170576" y="2944678"/>
            <a:ext cx="3456027" cy="2634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775397-48A9-4A2F-9A2B-C1EA6E6681A1}"/>
              </a:ext>
            </a:extLst>
          </p:cNvPr>
          <p:cNvSpPr/>
          <p:nvPr/>
        </p:nvSpPr>
        <p:spPr>
          <a:xfrm>
            <a:off x="170575" y="3518116"/>
            <a:ext cx="3456027" cy="2634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94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9A5BAB9-9F85-41F8-BB41-D4F094187C06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Alignment </a:t>
            </a:r>
            <a:r>
              <a:rPr lang="en-US" altLang="ko-KR" sz="3600" dirty="0"/>
              <a:t>– IGV</a:t>
            </a:r>
            <a:endParaRPr lang="ko-KR" altLang="en-US" sz="36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6C91BE7-4B49-4D77-AC98-70A49C09DE18}"/>
              </a:ext>
            </a:extLst>
          </p:cNvPr>
          <p:cNvGrpSpPr/>
          <p:nvPr/>
        </p:nvGrpSpPr>
        <p:grpSpPr>
          <a:xfrm>
            <a:off x="805343" y="1325563"/>
            <a:ext cx="10447090" cy="5244791"/>
            <a:chOff x="805343" y="1325563"/>
            <a:chExt cx="10447090" cy="524479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31117DF-EFD8-43AF-8C7F-156284E2D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343" y="1325563"/>
              <a:ext cx="10447090" cy="5244791"/>
            </a:xfrm>
            <a:prstGeom prst="rect">
              <a:avLst/>
            </a:prstGeom>
          </p:spPr>
        </p:pic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AC8BD01D-114C-4A4A-A2E7-843F20F84C9C}"/>
                </a:ext>
              </a:extLst>
            </p:cNvPr>
            <p:cNvCxnSpPr>
              <a:cxnSpLocks/>
            </p:cNvCxnSpPr>
            <p:nvPr/>
          </p:nvCxnSpPr>
          <p:spPr>
            <a:xfrm>
              <a:off x="4070348" y="3429000"/>
              <a:ext cx="5296522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224673-35A4-404B-B272-0B5E4EBA788D}"/>
                </a:ext>
              </a:extLst>
            </p:cNvPr>
            <p:cNvSpPr txBox="1"/>
            <p:nvPr/>
          </p:nvSpPr>
          <p:spPr>
            <a:xfrm>
              <a:off x="4858862" y="2931332"/>
              <a:ext cx="3534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deletion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90379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6DEAA47-2A8E-43EF-A41D-D1E9CDF05A17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Expression call </a:t>
            </a:r>
            <a:r>
              <a:rPr lang="en-US" altLang="ko-KR" sz="3600" dirty="0"/>
              <a:t>– </a:t>
            </a:r>
            <a:r>
              <a:rPr lang="en-US" altLang="ko-KR" sz="3600" dirty="0" err="1"/>
              <a:t>HTseq</a:t>
            </a:r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D41CEF-3977-455D-B86C-8AFC3E234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3287778"/>
            <a:ext cx="4430659" cy="30920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811D286-AA89-40E5-BEB2-5CA774BD7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1325563"/>
            <a:ext cx="10902891" cy="165662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295C3E9-882B-4DFE-9EF9-D393D4F6314D}"/>
              </a:ext>
            </a:extLst>
          </p:cNvPr>
          <p:cNvSpPr/>
          <p:nvPr/>
        </p:nvSpPr>
        <p:spPr>
          <a:xfrm>
            <a:off x="431800" y="3213092"/>
            <a:ext cx="4430659" cy="4318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BEA231-736A-47AC-B7D0-3473B904DC6F}"/>
              </a:ext>
            </a:extLst>
          </p:cNvPr>
          <p:cNvSpPr txBox="1"/>
          <p:nvPr/>
        </p:nvSpPr>
        <p:spPr>
          <a:xfrm>
            <a:off x="6096000" y="4106572"/>
            <a:ext cx="4430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Read count -&gt; TPM/FPKM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194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F2E9C068-8573-45A9-B5CC-03DFD6A55A5F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From now on…..</a:t>
            </a:r>
            <a:endParaRPr lang="ko-KR" altLang="en-US" sz="3600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8952ADC-1E9A-4775-BA79-C70C129707F5}"/>
              </a:ext>
            </a:extLst>
          </p:cNvPr>
          <p:cNvSpPr/>
          <p:nvPr/>
        </p:nvSpPr>
        <p:spPr>
          <a:xfrm>
            <a:off x="1203199" y="2162392"/>
            <a:ext cx="1862253" cy="903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dk1"/>
                </a:solidFill>
              </a:rPr>
              <a:t>DEG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sz="900" dirty="0" err="1"/>
              <a:t>Differentillay</a:t>
            </a:r>
            <a:r>
              <a:rPr lang="en-US" altLang="ko-KR" sz="900" dirty="0"/>
              <a:t> expressed gene</a:t>
            </a:r>
            <a:r>
              <a:rPr lang="en-US" altLang="ko-KR" dirty="0"/>
              <a:t>)</a:t>
            </a:r>
            <a:endParaRPr lang="ko-KR" altLang="en-US" dirty="0">
              <a:solidFill>
                <a:schemeClr val="dk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1074326-A08E-4B2B-8427-C416D908FCB2}"/>
              </a:ext>
            </a:extLst>
          </p:cNvPr>
          <p:cNvSpPr/>
          <p:nvPr/>
        </p:nvSpPr>
        <p:spPr>
          <a:xfrm>
            <a:off x="3585843" y="2162392"/>
            <a:ext cx="1862253" cy="903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dk1"/>
                </a:solidFill>
              </a:rPr>
              <a:t>Pathway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sz="1600" dirty="0"/>
              <a:t>Gene ontology</a:t>
            </a:r>
            <a:r>
              <a:rPr lang="en-US" altLang="ko-KR" dirty="0"/>
              <a:t>)</a:t>
            </a:r>
            <a:endParaRPr lang="ko-KR" altLang="en-US" dirty="0">
              <a:solidFill>
                <a:schemeClr val="dk1"/>
              </a:solidFill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227405B5-3AD3-4E1B-8BD5-F7574A9EC402}"/>
              </a:ext>
            </a:extLst>
          </p:cNvPr>
          <p:cNvSpPr/>
          <p:nvPr/>
        </p:nvSpPr>
        <p:spPr>
          <a:xfrm>
            <a:off x="3255022" y="2569411"/>
            <a:ext cx="234176" cy="139390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3397C1CB-88FF-41CB-B102-33B0EEBF29E3}"/>
              </a:ext>
            </a:extLst>
          </p:cNvPr>
          <p:cNvSpPr/>
          <p:nvPr/>
        </p:nvSpPr>
        <p:spPr>
          <a:xfrm rot="5400000">
            <a:off x="1881816" y="3389742"/>
            <a:ext cx="581218" cy="365203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234EF5F0-A9C6-410C-B431-2F49F2C97C59}"/>
              </a:ext>
            </a:extLst>
          </p:cNvPr>
          <p:cNvSpPr/>
          <p:nvPr/>
        </p:nvSpPr>
        <p:spPr>
          <a:xfrm rot="5400000">
            <a:off x="4233331" y="3389742"/>
            <a:ext cx="581218" cy="365203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19DBD0-E5FA-4985-AD68-CA68788B46C2}"/>
              </a:ext>
            </a:extLst>
          </p:cNvPr>
          <p:cNvSpPr/>
          <p:nvPr/>
        </p:nvSpPr>
        <p:spPr>
          <a:xfrm>
            <a:off x="1274751" y="4427444"/>
            <a:ext cx="1862253" cy="9032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DEseq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E836F0-A3D7-4FA6-8763-E2C1ACB1441C}"/>
              </a:ext>
            </a:extLst>
          </p:cNvPr>
          <p:cNvSpPr/>
          <p:nvPr/>
        </p:nvSpPr>
        <p:spPr>
          <a:xfrm>
            <a:off x="3693172" y="4427444"/>
            <a:ext cx="1862253" cy="9032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Plotting - </a:t>
            </a:r>
            <a:r>
              <a:rPr lang="en-US" altLang="ko-KR" sz="1600" dirty="0" err="1"/>
              <a:t>ggplot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en-US" altLang="ko-KR" sz="1200" dirty="0"/>
              <a:t>Volcano, Heatmap…</a:t>
            </a:r>
            <a:r>
              <a:rPr lang="en-US" altLang="ko-KR" sz="1200" dirty="0" err="1"/>
              <a:t>etc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B994E262-5075-4C22-BB0B-351EB928DFC9}"/>
              </a:ext>
            </a:extLst>
          </p:cNvPr>
          <p:cNvSpPr/>
          <p:nvPr/>
        </p:nvSpPr>
        <p:spPr>
          <a:xfrm>
            <a:off x="-1229794" y="2376981"/>
            <a:ext cx="2172797" cy="524249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Advanced visualizations | Introduction to DGE">
            <a:extLst>
              <a:ext uri="{FF2B5EF4-FFF2-40B4-BE49-F238E27FC236}">
                <a16:creationId xmlns:a16="http://schemas.microsoft.com/office/drawing/2014/main" id="{5D2B0218-2782-4B44-A92C-224C9FB25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611" y="2075625"/>
            <a:ext cx="5372773" cy="357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846A515-D80B-4620-8864-7A2DA7CCB4B4}"/>
              </a:ext>
            </a:extLst>
          </p:cNvPr>
          <p:cNvSpPr txBox="1"/>
          <p:nvPr/>
        </p:nvSpPr>
        <p:spPr>
          <a:xfrm>
            <a:off x="6695268" y="1666606"/>
            <a:ext cx="3750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DEG plot example 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019061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B018F-3824-4CF5-B67D-8504C9C43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0"/>
            <a:ext cx="10515600" cy="1325563"/>
          </a:xfrm>
        </p:spPr>
        <p:txBody>
          <a:bodyPr/>
          <a:lstStyle/>
          <a:p>
            <a:r>
              <a:rPr lang="en-US" altLang="ko-KR" b="1" dirty="0"/>
              <a:t>Tissue prep.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77C270-032A-4908-A29D-3BD3E8EB1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24-month B6 mouse thyroid tissue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 - </a:t>
            </a:r>
            <a:r>
              <a:rPr lang="en-US" altLang="ko-KR" b="1" dirty="0"/>
              <a:t>Pink1 K/O</a:t>
            </a:r>
            <a:r>
              <a:rPr lang="en-US" altLang="ko-KR" dirty="0"/>
              <a:t> : 5ea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   </a:t>
            </a:r>
            <a:r>
              <a:rPr lang="en-US" altLang="ko-KR" sz="1600" dirty="0"/>
              <a:t>Sample ID: P2, P4, P6, P8, P9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 - </a:t>
            </a:r>
            <a:r>
              <a:rPr lang="en-US" altLang="ko-KR" b="1" dirty="0"/>
              <a:t>WT</a:t>
            </a:r>
            <a:r>
              <a:rPr lang="en-US" altLang="ko-KR" dirty="0"/>
              <a:t> : 5ea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/>
              <a:t>     Sample ID: W5, W6, W7, W8, W9</a:t>
            </a:r>
            <a:endParaRPr lang="ko-KR" altLang="en-US" sz="1600" dirty="0"/>
          </a:p>
        </p:txBody>
      </p:sp>
      <p:pic>
        <p:nvPicPr>
          <p:cNvPr id="1030" name="Picture 6" descr="InsideScientific on Twitter: &quot;Do you use B6 mice in your research? The  @jacksonlab is hosting a #webinar at 1:00 pm ET on July 26 all about these  mice, including a discussion on">
            <a:extLst>
              <a:ext uri="{FF2B5EF4-FFF2-40B4-BE49-F238E27FC236}">
                <a16:creationId xmlns:a16="http://schemas.microsoft.com/office/drawing/2014/main" id="{8BB2D8FB-79B3-437E-B08E-92BF1F506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24" b="95238" l="10000" r="90000">
                        <a14:foregroundMark x1="51000" y1="86310" x2="51000" y2="86310"/>
                        <a14:foregroundMark x1="43667" y1="89881" x2="63667" y2="90476"/>
                        <a14:foregroundMark x1="63667" y1="90476" x2="54333" y2="88690"/>
                        <a14:foregroundMark x1="20000" y1="97024" x2="37000" y2="97024"/>
                        <a14:foregroundMark x1="37000" y1="97024" x2="74000" y2="95238"/>
                        <a14:foregroundMark x1="74000" y1="95238" x2="77333" y2="95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641" y="90488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68319CD2-7563-4948-BC78-1CA4EDBAAEF2}"/>
              </a:ext>
            </a:extLst>
          </p:cNvPr>
          <p:cNvSpPr/>
          <p:nvPr/>
        </p:nvSpPr>
        <p:spPr>
          <a:xfrm>
            <a:off x="5796794" y="3659529"/>
            <a:ext cx="1048624" cy="44461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65D657-A118-4205-8C30-69A5AEB01847}"/>
              </a:ext>
            </a:extLst>
          </p:cNvPr>
          <p:cNvSpPr txBox="1"/>
          <p:nvPr/>
        </p:nvSpPr>
        <p:spPr>
          <a:xfrm>
            <a:off x="7469173" y="3274808"/>
            <a:ext cx="38589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/>
              <a:t>RNA seq.</a:t>
            </a:r>
          </a:p>
          <a:p>
            <a:pPr algn="ctr"/>
            <a:r>
              <a:rPr lang="en-US" altLang="ko-KR" sz="3600" dirty="0"/>
              <a:t>(</a:t>
            </a:r>
            <a:r>
              <a:rPr lang="en-US" altLang="ko-KR" sz="3600" dirty="0" err="1"/>
              <a:t>illumina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056603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427069C-36B6-4C58-BFA5-BC9DA7986B6E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b="1" dirty="0"/>
              <a:t>Mouse thyroid tissue </a:t>
            </a:r>
            <a:endParaRPr lang="ko-KR" altLang="en-US" sz="5400" b="1" dirty="0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79674E89-116B-4AE0-9895-A158686F51E7}"/>
              </a:ext>
            </a:extLst>
          </p:cNvPr>
          <p:cNvSpPr txBox="1">
            <a:spLocks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dirty="0"/>
              <a:t>Gene Expression analysis</a:t>
            </a:r>
          </a:p>
          <a:p>
            <a:pPr marL="0" indent="0" algn="ctr">
              <a:buNone/>
            </a:pPr>
            <a:r>
              <a:rPr lang="en-US" altLang="ko-KR" dirty="0"/>
              <a:t>9/25 Fri.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9366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FD96EB3-01A8-4142-A184-BE592DA4D634}"/>
              </a:ext>
            </a:extLst>
          </p:cNvPr>
          <p:cNvSpPr/>
          <p:nvPr/>
        </p:nvSpPr>
        <p:spPr>
          <a:xfrm>
            <a:off x="301083" y="1728440"/>
            <a:ext cx="1862253" cy="903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QC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9D85A28-F44C-49AB-ACFD-A2CC25191768}"/>
              </a:ext>
            </a:extLst>
          </p:cNvPr>
          <p:cNvSpPr/>
          <p:nvPr/>
        </p:nvSpPr>
        <p:spPr>
          <a:xfrm>
            <a:off x="2683727" y="1728440"/>
            <a:ext cx="1862253" cy="903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Alignment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C3CDBA2-085A-4A4F-B669-9FEB8EAC6D91}"/>
              </a:ext>
            </a:extLst>
          </p:cNvPr>
          <p:cNvSpPr/>
          <p:nvPr/>
        </p:nvSpPr>
        <p:spPr>
          <a:xfrm>
            <a:off x="5066371" y="1728440"/>
            <a:ext cx="1862253" cy="903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Expression call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4AA7C30-33D8-4E0D-8EF1-0906D072C49A}"/>
              </a:ext>
            </a:extLst>
          </p:cNvPr>
          <p:cNvSpPr/>
          <p:nvPr/>
        </p:nvSpPr>
        <p:spPr>
          <a:xfrm>
            <a:off x="7449015" y="1728440"/>
            <a:ext cx="1862253" cy="903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dk1"/>
                </a:solidFill>
              </a:rPr>
              <a:t>DEG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sz="900" dirty="0" err="1"/>
              <a:t>Differentillay</a:t>
            </a:r>
            <a:r>
              <a:rPr lang="en-US" altLang="ko-KR" sz="900" dirty="0"/>
              <a:t> expressed gene</a:t>
            </a:r>
            <a:r>
              <a:rPr lang="en-US" altLang="ko-KR" dirty="0"/>
              <a:t>)</a:t>
            </a:r>
            <a:endParaRPr lang="ko-KR" altLang="en-US" dirty="0">
              <a:solidFill>
                <a:schemeClr val="dk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D33B316-F399-44F5-A707-11E45B837760}"/>
              </a:ext>
            </a:extLst>
          </p:cNvPr>
          <p:cNvSpPr/>
          <p:nvPr/>
        </p:nvSpPr>
        <p:spPr>
          <a:xfrm>
            <a:off x="9831659" y="1728440"/>
            <a:ext cx="1862253" cy="903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dk1"/>
                </a:solidFill>
              </a:rPr>
              <a:t>Pathway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sz="1600" dirty="0"/>
              <a:t>Gene ontology</a:t>
            </a:r>
            <a:r>
              <a:rPr lang="en-US" altLang="ko-KR" dirty="0"/>
              <a:t>)</a:t>
            </a:r>
            <a:endParaRPr lang="ko-KR" altLang="en-US" dirty="0">
              <a:solidFill>
                <a:schemeClr val="dk1"/>
              </a:solidFill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721B99C5-A789-4663-B28F-B956DD1D4E07}"/>
              </a:ext>
            </a:extLst>
          </p:cNvPr>
          <p:cNvSpPr/>
          <p:nvPr/>
        </p:nvSpPr>
        <p:spPr>
          <a:xfrm>
            <a:off x="2297151" y="2135459"/>
            <a:ext cx="234176" cy="139390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EB655C40-E150-4A56-AFCC-353957087735}"/>
              </a:ext>
            </a:extLst>
          </p:cNvPr>
          <p:cNvSpPr/>
          <p:nvPr/>
        </p:nvSpPr>
        <p:spPr>
          <a:xfrm>
            <a:off x="4698380" y="2135459"/>
            <a:ext cx="234176" cy="139390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D8C2F8F-76DF-463D-A53C-BD2B8E4301EE}"/>
              </a:ext>
            </a:extLst>
          </p:cNvPr>
          <p:cNvSpPr/>
          <p:nvPr/>
        </p:nvSpPr>
        <p:spPr>
          <a:xfrm>
            <a:off x="7099609" y="2135459"/>
            <a:ext cx="234176" cy="139390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6F5E7B11-FD6E-4880-9FC8-3133F9C08FDE}"/>
              </a:ext>
            </a:extLst>
          </p:cNvPr>
          <p:cNvSpPr/>
          <p:nvPr/>
        </p:nvSpPr>
        <p:spPr>
          <a:xfrm>
            <a:off x="9500838" y="2135459"/>
            <a:ext cx="234176" cy="139390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EBF44685-ADFE-4F10-AE14-CB81F44843C9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Analysis pipeline</a:t>
            </a:r>
            <a:endParaRPr lang="ko-KR" altLang="en-US" b="1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26641A85-335A-4DFB-995B-DEC390F978DD}"/>
              </a:ext>
            </a:extLst>
          </p:cNvPr>
          <p:cNvSpPr/>
          <p:nvPr/>
        </p:nvSpPr>
        <p:spPr>
          <a:xfrm rot="5400000">
            <a:off x="905822" y="2955790"/>
            <a:ext cx="581218" cy="365203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0394C034-1D7B-4579-AF82-274035216E74}"/>
              </a:ext>
            </a:extLst>
          </p:cNvPr>
          <p:cNvSpPr/>
          <p:nvPr/>
        </p:nvSpPr>
        <p:spPr>
          <a:xfrm rot="5400000">
            <a:off x="3324243" y="2955790"/>
            <a:ext cx="581218" cy="365203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F6F22F1B-6E88-44D3-8227-8D82A077EF92}"/>
              </a:ext>
            </a:extLst>
          </p:cNvPr>
          <p:cNvSpPr/>
          <p:nvPr/>
        </p:nvSpPr>
        <p:spPr>
          <a:xfrm rot="5400000">
            <a:off x="5742664" y="2955790"/>
            <a:ext cx="581218" cy="365203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87958216-AB55-4AC3-B461-00FD4BEC5CF0}"/>
              </a:ext>
            </a:extLst>
          </p:cNvPr>
          <p:cNvSpPr/>
          <p:nvPr/>
        </p:nvSpPr>
        <p:spPr>
          <a:xfrm rot="5400000">
            <a:off x="8127632" y="2955790"/>
            <a:ext cx="581218" cy="365203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757673EB-B4D2-48A6-BB25-A94E189350A1}"/>
              </a:ext>
            </a:extLst>
          </p:cNvPr>
          <p:cNvSpPr/>
          <p:nvPr/>
        </p:nvSpPr>
        <p:spPr>
          <a:xfrm rot="5400000">
            <a:off x="10479147" y="2955790"/>
            <a:ext cx="581218" cy="365203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C4E795B-D61E-414B-B862-46973A91B288}"/>
              </a:ext>
            </a:extLst>
          </p:cNvPr>
          <p:cNvSpPr/>
          <p:nvPr/>
        </p:nvSpPr>
        <p:spPr>
          <a:xfrm>
            <a:off x="265304" y="3993492"/>
            <a:ext cx="1862253" cy="9032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FastQC</a:t>
            </a:r>
            <a:endParaRPr lang="en-US" altLang="ko-KR" sz="1600" dirty="0"/>
          </a:p>
          <a:p>
            <a:pPr algn="ctr"/>
            <a:r>
              <a:rPr lang="en-US" altLang="ko-KR" sz="1600" dirty="0" err="1"/>
              <a:t>Trimmomatic</a:t>
            </a:r>
            <a:endParaRPr lang="en-US" altLang="ko-KR" sz="1600" dirty="0"/>
          </a:p>
          <a:p>
            <a:pPr algn="ctr"/>
            <a:r>
              <a:rPr lang="en-US" altLang="ko-KR" sz="1600" dirty="0" err="1"/>
              <a:t>SortmeRNA</a:t>
            </a:r>
            <a:endParaRPr lang="ko-KR" altLang="en-US" sz="16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7027777-A99E-4632-8711-778492F900EB}"/>
              </a:ext>
            </a:extLst>
          </p:cNvPr>
          <p:cNvSpPr/>
          <p:nvPr/>
        </p:nvSpPr>
        <p:spPr>
          <a:xfrm>
            <a:off x="2683725" y="3993492"/>
            <a:ext cx="1862253" cy="9032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STAR</a:t>
            </a:r>
          </a:p>
          <a:p>
            <a:pPr algn="ctr"/>
            <a:r>
              <a:rPr lang="en-US" altLang="ko-KR" dirty="0" err="1"/>
              <a:t>RseqC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62D19C-68C7-46F9-AD89-A137188A72D8}"/>
              </a:ext>
            </a:extLst>
          </p:cNvPr>
          <p:cNvSpPr/>
          <p:nvPr/>
        </p:nvSpPr>
        <p:spPr>
          <a:xfrm>
            <a:off x="5102146" y="3993492"/>
            <a:ext cx="1862253" cy="9032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HTseq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3E83097-87C9-41A5-916E-DA6027D69F84}"/>
              </a:ext>
            </a:extLst>
          </p:cNvPr>
          <p:cNvSpPr/>
          <p:nvPr/>
        </p:nvSpPr>
        <p:spPr>
          <a:xfrm>
            <a:off x="7520567" y="3993492"/>
            <a:ext cx="1862253" cy="9032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DEseq2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39E29A2-9742-43E1-9045-86297EF0F44F}"/>
              </a:ext>
            </a:extLst>
          </p:cNvPr>
          <p:cNvSpPr/>
          <p:nvPr/>
        </p:nvSpPr>
        <p:spPr>
          <a:xfrm>
            <a:off x="9938988" y="3993492"/>
            <a:ext cx="1862253" cy="9032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DAVID, GSEA</a:t>
            </a:r>
            <a:endParaRPr lang="ko-KR" altLang="en-US" dirty="0"/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0B7E52DA-AF00-4783-A251-21120C095E8B}"/>
              </a:ext>
            </a:extLst>
          </p:cNvPr>
          <p:cNvSpPr/>
          <p:nvPr/>
        </p:nvSpPr>
        <p:spPr>
          <a:xfrm rot="10800000">
            <a:off x="5794917" y="5257879"/>
            <a:ext cx="602166" cy="83905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81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.38411 -0.004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06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937249E-018F-438D-8F44-5A2133956C1F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Differently expressed gene </a:t>
            </a:r>
            <a:r>
              <a:rPr lang="en-US" altLang="ko-KR" sz="3600" dirty="0"/>
              <a:t>– DESeq2</a:t>
            </a:r>
            <a:endParaRPr lang="ko-KR" alt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C5248B-CA1D-4217-A5A4-AB662316A5BD}"/>
              </a:ext>
            </a:extLst>
          </p:cNvPr>
          <p:cNvSpPr txBox="1"/>
          <p:nvPr/>
        </p:nvSpPr>
        <p:spPr>
          <a:xfrm>
            <a:off x="591015" y="1505415"/>
            <a:ext cx="496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Read counts normalization, gene name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93E7B85-8DF0-4A36-8500-03AD86A7F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15" y="2054599"/>
            <a:ext cx="4430659" cy="3092034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E938643-F16F-4A8B-A131-EB242A3795E7}"/>
              </a:ext>
            </a:extLst>
          </p:cNvPr>
          <p:cNvSpPr/>
          <p:nvPr/>
        </p:nvSpPr>
        <p:spPr>
          <a:xfrm>
            <a:off x="5553307" y="3300761"/>
            <a:ext cx="178419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6913EE-CBE0-447C-94AF-EC9D437F3D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7" t="-210" r="63025" b="17867"/>
          <a:stretch/>
        </p:blipFill>
        <p:spPr>
          <a:xfrm>
            <a:off x="8186736" y="1416286"/>
            <a:ext cx="2778537" cy="436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31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937249E-018F-438D-8F44-5A2133956C1F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Differently expressed gene </a:t>
            </a:r>
            <a:r>
              <a:rPr lang="en-US" altLang="ko-KR" sz="3600" dirty="0"/>
              <a:t>– DESeq2</a:t>
            </a:r>
            <a:endParaRPr lang="ko-KR" alt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C5248B-CA1D-4217-A5A4-AB662316A5BD}"/>
              </a:ext>
            </a:extLst>
          </p:cNvPr>
          <p:cNvSpPr txBox="1"/>
          <p:nvPr/>
        </p:nvSpPr>
        <p:spPr>
          <a:xfrm>
            <a:off x="591015" y="1505415"/>
            <a:ext cx="496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DESeq2 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F989524-077C-4707-9605-0F2FC5FC7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15" y="2054599"/>
            <a:ext cx="4154818" cy="4404732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D1BE8D2C-88DC-4AEF-8CA8-B7337A08A0ED}"/>
              </a:ext>
            </a:extLst>
          </p:cNvPr>
          <p:cNvSpPr/>
          <p:nvPr/>
        </p:nvSpPr>
        <p:spPr>
          <a:xfrm>
            <a:off x="5452946" y="3803998"/>
            <a:ext cx="1839952" cy="369332"/>
          </a:xfrm>
          <a:prstGeom prst="rightArrow">
            <a:avLst/>
          </a:prstGeom>
          <a:solidFill>
            <a:srgbClr val="0CBE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77B494-4937-4915-932C-7FEF224358D2}"/>
              </a:ext>
            </a:extLst>
          </p:cNvPr>
          <p:cNvSpPr txBox="1"/>
          <p:nvPr/>
        </p:nvSpPr>
        <p:spPr>
          <a:xfrm>
            <a:off x="7686906" y="3055222"/>
            <a:ext cx="4114801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/>
              <a:t>Matrix plotting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/>
              <a:t>PCA (</a:t>
            </a:r>
            <a:r>
              <a:rPr lang="en-US" altLang="ko-KR" b="1" i="0" dirty="0">
                <a:solidFill>
                  <a:srgbClr val="5F6368"/>
                </a:solidFill>
                <a:effectLst/>
                <a:latin typeface="Apple SD Gothic Neo"/>
              </a:rPr>
              <a:t>Principal Component Analysis</a:t>
            </a:r>
            <a:r>
              <a:rPr lang="en-US" altLang="ko-KR" dirty="0"/>
              <a:t>)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/>
              <a:t>Sample to sample distance</a:t>
            </a:r>
          </a:p>
          <a:p>
            <a:pPr>
              <a:lnSpc>
                <a:spcPct val="20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9120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937249E-018F-438D-8F44-5A2133956C1F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Differently expressed gene </a:t>
            </a:r>
            <a:r>
              <a:rPr lang="en-US" altLang="ko-KR" sz="3600" dirty="0"/>
              <a:t>– DESeq2</a:t>
            </a:r>
            <a:endParaRPr lang="ko-KR" alt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731DD0-8D28-4738-B14A-9B05BAAC02AC}"/>
              </a:ext>
            </a:extLst>
          </p:cNvPr>
          <p:cNvSpPr txBox="1"/>
          <p:nvPr/>
        </p:nvSpPr>
        <p:spPr>
          <a:xfrm>
            <a:off x="557561" y="1325563"/>
            <a:ext cx="2865863" cy="36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PlotMA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B4E6942-C33C-4013-AD03-BD473B5F5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694985"/>
            <a:ext cx="4903148" cy="51630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C65CE42-4F46-44B8-8B5C-BB77E847B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586" y="1966843"/>
            <a:ext cx="4584097" cy="47216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82A7A1-6965-417E-AF22-2DF874F8FE9D}"/>
              </a:ext>
            </a:extLst>
          </p:cNvPr>
          <p:cNvSpPr txBox="1"/>
          <p:nvPr/>
        </p:nvSpPr>
        <p:spPr>
          <a:xfrm>
            <a:off x="6330175" y="1323038"/>
            <a:ext cx="5122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PlotMA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(adjusted p-value &lt; 0.05)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033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937249E-018F-438D-8F44-5A2133956C1F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Differently expressed gene </a:t>
            </a:r>
            <a:r>
              <a:rPr lang="en-US" altLang="ko-KR" sz="3600" dirty="0"/>
              <a:t>– DESeq2</a:t>
            </a:r>
            <a:endParaRPr lang="ko-KR" altLang="en-US" sz="3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4D86DB-7722-487E-B5A3-0718192095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38" b="16284"/>
          <a:stretch/>
        </p:blipFill>
        <p:spPr>
          <a:xfrm>
            <a:off x="170576" y="1795345"/>
            <a:ext cx="5646810" cy="45927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9A884A9-B132-471A-BA87-30F5E8CD2D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576" y="1795345"/>
            <a:ext cx="4361585" cy="45927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C6F9DE-41EE-4D95-9F9F-4EA8A1AF3EC6}"/>
              </a:ext>
            </a:extLst>
          </p:cNvPr>
          <p:cNvSpPr txBox="1"/>
          <p:nvPr/>
        </p:nvSpPr>
        <p:spPr>
          <a:xfrm>
            <a:off x="431800" y="1650380"/>
            <a:ext cx="2121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PCA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1238AD-20DD-4620-9471-4C5ACBBB521F}"/>
              </a:ext>
            </a:extLst>
          </p:cNvPr>
          <p:cNvSpPr txBox="1"/>
          <p:nvPr/>
        </p:nvSpPr>
        <p:spPr>
          <a:xfrm>
            <a:off x="6820576" y="1375788"/>
            <a:ext cx="375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Sample to sample distance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A11FDBC-A700-4818-A414-3F6C5F4238D6}"/>
              </a:ext>
            </a:extLst>
          </p:cNvPr>
          <p:cNvSpPr/>
          <p:nvPr/>
        </p:nvSpPr>
        <p:spPr>
          <a:xfrm rot="19712951">
            <a:off x="192457" y="2727576"/>
            <a:ext cx="3431662" cy="2186295"/>
          </a:xfrm>
          <a:prstGeom prst="ellipse">
            <a:avLst/>
          </a:prstGeom>
          <a:noFill/>
          <a:ln w="19050">
            <a:solidFill>
              <a:srgbClr val="F878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A23DC96-71B2-4972-B1D4-732547FBCDFB}"/>
              </a:ext>
            </a:extLst>
          </p:cNvPr>
          <p:cNvSpPr/>
          <p:nvPr/>
        </p:nvSpPr>
        <p:spPr>
          <a:xfrm rot="19671596">
            <a:off x="3238756" y="2019712"/>
            <a:ext cx="729842" cy="2116060"/>
          </a:xfrm>
          <a:prstGeom prst="ellipse">
            <a:avLst/>
          </a:prstGeom>
          <a:noFill/>
          <a:ln w="19050">
            <a:solidFill>
              <a:srgbClr val="0CBE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4A6528-CCAA-4232-97D0-CD0EE12FAB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590" y="0"/>
            <a:ext cx="6512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6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937249E-018F-438D-8F44-5A2133956C1F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Differently expressed gene </a:t>
            </a:r>
            <a:r>
              <a:rPr lang="en-US" altLang="ko-KR" sz="3600" dirty="0"/>
              <a:t>– DESeq2</a:t>
            </a:r>
            <a:endParaRPr lang="ko-KR" altLang="en-US" sz="3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26434D-54D3-4BDE-841C-E241B0AAD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47" y="1650159"/>
            <a:ext cx="5399383" cy="460567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81C5F5-4046-4343-BDB7-2E9FD3D5D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66" y="1650160"/>
            <a:ext cx="5898772" cy="46056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5E251F-18D7-4EC4-8E31-A9EAE711E738}"/>
              </a:ext>
            </a:extLst>
          </p:cNvPr>
          <p:cNvSpPr txBox="1"/>
          <p:nvPr/>
        </p:nvSpPr>
        <p:spPr>
          <a:xfrm>
            <a:off x="512956" y="1125508"/>
            <a:ext cx="3724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Heatmap</a:t>
            </a:r>
            <a:r>
              <a:rPr lang="en-US" altLang="ko-KR" dirty="0"/>
              <a:t> Top500 DE genes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10A233-0B0D-4651-B3BC-30E5B65AF78D}"/>
              </a:ext>
            </a:extLst>
          </p:cNvPr>
          <p:cNvSpPr txBox="1"/>
          <p:nvPr/>
        </p:nvSpPr>
        <p:spPr>
          <a:xfrm>
            <a:off x="6096000" y="1125508"/>
            <a:ext cx="3724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Heatmap</a:t>
            </a:r>
            <a:r>
              <a:rPr lang="en-US" altLang="ko-KR" dirty="0"/>
              <a:t> Top10 DE genes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6407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937249E-018F-438D-8F44-5A2133956C1F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Differently expressed gene </a:t>
            </a:r>
            <a:r>
              <a:rPr lang="en-US" altLang="ko-KR" sz="3600" dirty="0"/>
              <a:t>– DESeq2</a:t>
            </a:r>
            <a:endParaRPr lang="ko-KR" altLang="en-US" sz="36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FC76DBD-20A7-400E-9EDC-D1FA74861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325563"/>
            <a:ext cx="4953691" cy="510611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1579FB7-2915-4073-9B07-5F77AA5BA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123" y="1325562"/>
            <a:ext cx="4957392" cy="510611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E6EB39B-78FA-4CA9-9430-A174B2C36CFC}"/>
              </a:ext>
            </a:extLst>
          </p:cNvPr>
          <p:cNvSpPr txBox="1"/>
          <p:nvPr/>
        </p:nvSpPr>
        <p:spPr>
          <a:xfrm>
            <a:off x="7284565" y="1057880"/>
            <a:ext cx="3724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Top10 DE genes (facet grid)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2523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937249E-018F-438D-8F44-5A2133956C1F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Differently expressed gene </a:t>
            </a:r>
            <a:r>
              <a:rPr lang="en-US" altLang="ko-KR" sz="3600" dirty="0"/>
              <a:t>– DESeq2</a:t>
            </a:r>
            <a:endParaRPr lang="ko-KR" altLang="en-US" sz="3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E9E038-FB7B-43F6-AD13-C2041D1B2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05" y="1044506"/>
            <a:ext cx="4728101" cy="5548981"/>
          </a:xfrm>
          <a:prstGeom prst="rect">
            <a:avLst/>
          </a:prstGeom>
        </p:spPr>
      </p:pic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DB19E9AB-D663-47E2-B920-875738E254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087532"/>
              </p:ext>
            </p:extLst>
          </p:nvPr>
        </p:nvGraphicFramePr>
        <p:xfrm>
          <a:off x="6336997" y="1044506"/>
          <a:ext cx="4728102" cy="5363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15">
                  <a:extLst>
                    <a:ext uri="{9D8B030D-6E8A-4147-A177-3AD203B41FA5}">
                      <a16:colId xmlns:a16="http://schemas.microsoft.com/office/drawing/2014/main" val="2083202375"/>
                    </a:ext>
                  </a:extLst>
                </a:gridCol>
                <a:gridCol w="1602215">
                  <a:extLst>
                    <a:ext uri="{9D8B030D-6E8A-4147-A177-3AD203B41FA5}">
                      <a16:colId xmlns:a16="http://schemas.microsoft.com/office/drawing/2014/main" val="4294669371"/>
                    </a:ext>
                  </a:extLst>
                </a:gridCol>
                <a:gridCol w="1523672">
                  <a:extLst>
                    <a:ext uri="{9D8B030D-6E8A-4147-A177-3AD203B41FA5}">
                      <a16:colId xmlns:a16="http://schemas.microsoft.com/office/drawing/2014/main" val="2918192107"/>
                    </a:ext>
                  </a:extLst>
                </a:gridCol>
              </a:tblGrid>
              <a:tr h="48761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P-value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Mouse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Human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99180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8.12E-108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Rab6b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RAB6B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47596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1.91E-78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Bcat1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BCAT1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515412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4.35E-59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Gpnmb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GPNMB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684295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3.12E-50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Stra6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STRA6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64804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3.66E-42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Lama3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LAMA3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882085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2.95E-41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Pink1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PINK1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100612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6.26E-39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Gm49980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005913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5.35E-38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Rbp1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RBP1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445700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3.73E-34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Sox17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SOX17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405273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9.45E-32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Hs3st4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HS3ST4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116757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4E6EB39B-78FA-4CA9-9430-A174B2C36CFC}"/>
              </a:ext>
            </a:extLst>
          </p:cNvPr>
          <p:cNvSpPr txBox="1"/>
          <p:nvPr/>
        </p:nvSpPr>
        <p:spPr>
          <a:xfrm>
            <a:off x="812576" y="859840"/>
            <a:ext cx="3724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Volcano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0854ED3-401F-40FE-A8AB-CACF26D6F988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0900703" y="4526618"/>
            <a:ext cx="819699" cy="202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3CF0996-FD3C-4E0A-98F3-985C8E9CE8CF}"/>
              </a:ext>
            </a:extLst>
          </p:cNvPr>
          <p:cNvSpPr txBox="1"/>
          <p:nvPr/>
        </p:nvSpPr>
        <p:spPr>
          <a:xfrm rot="568573">
            <a:off x="11086436" y="4159806"/>
            <a:ext cx="1328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Linc RNA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5396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87DD787-D539-42C2-83AA-419152B90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835" y="528232"/>
            <a:ext cx="9526329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74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41E9A09-0FB1-4FAE-A69C-B402768B6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0"/>
            <a:ext cx="10515600" cy="1325563"/>
          </a:xfrm>
        </p:spPr>
        <p:txBody>
          <a:bodyPr/>
          <a:lstStyle/>
          <a:p>
            <a:r>
              <a:rPr lang="en-US" altLang="ko-KR" b="1" dirty="0"/>
              <a:t>PINK1 – </a:t>
            </a:r>
            <a:r>
              <a:rPr lang="en-US" altLang="ko-KR" sz="3600" dirty="0"/>
              <a:t>PTEN induced putative kinase 1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45BF02-988E-4D40-8C4F-5E65CC0BB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839" y="1183705"/>
            <a:ext cx="5214050" cy="300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0A4A6F1-F16F-4361-BAED-CE567D260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665" y="4184815"/>
            <a:ext cx="9590049" cy="253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82F884-6377-41F2-A15D-BB35F2D89BBA}"/>
              </a:ext>
            </a:extLst>
          </p:cNvPr>
          <p:cNvSpPr txBox="1"/>
          <p:nvPr/>
        </p:nvSpPr>
        <p:spPr>
          <a:xfrm>
            <a:off x="245326" y="1804278"/>
            <a:ext cx="5620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1. healthy</a:t>
            </a:r>
            <a:endParaRPr lang="ko-KR" alt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BBE5BF-0D4B-43BC-8C28-8D99309F2D65}"/>
              </a:ext>
            </a:extLst>
          </p:cNvPr>
          <p:cNvSpPr txBox="1"/>
          <p:nvPr/>
        </p:nvSpPr>
        <p:spPr>
          <a:xfrm>
            <a:off x="245326" y="5186750"/>
            <a:ext cx="5620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2. Damaged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430020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937249E-018F-438D-8F44-5A2133956C1F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Differently expressed gene </a:t>
            </a:r>
            <a:r>
              <a:rPr lang="en-US" altLang="ko-KR" sz="3600" dirty="0"/>
              <a:t>– DESeq2</a:t>
            </a:r>
            <a:endParaRPr lang="ko-KR" altLang="en-US" sz="3600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DB19E9AB-D663-47E2-B920-875738E254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638455"/>
              </p:ext>
            </p:extLst>
          </p:nvPr>
        </p:nvGraphicFramePr>
        <p:xfrm>
          <a:off x="91829" y="1019340"/>
          <a:ext cx="12008342" cy="5402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358">
                  <a:extLst>
                    <a:ext uri="{9D8B030D-6E8A-4147-A177-3AD203B41FA5}">
                      <a16:colId xmlns:a16="http://schemas.microsoft.com/office/drawing/2014/main" val="2083202375"/>
                    </a:ext>
                  </a:extLst>
                </a:gridCol>
                <a:gridCol w="983408">
                  <a:extLst>
                    <a:ext uri="{9D8B030D-6E8A-4147-A177-3AD203B41FA5}">
                      <a16:colId xmlns:a16="http://schemas.microsoft.com/office/drawing/2014/main" val="4294669371"/>
                    </a:ext>
                  </a:extLst>
                </a:gridCol>
                <a:gridCol w="1039763">
                  <a:extLst>
                    <a:ext uri="{9D8B030D-6E8A-4147-A177-3AD203B41FA5}">
                      <a16:colId xmlns:a16="http://schemas.microsoft.com/office/drawing/2014/main" val="2918192107"/>
                    </a:ext>
                  </a:extLst>
                </a:gridCol>
                <a:gridCol w="4846783">
                  <a:extLst>
                    <a:ext uri="{9D8B030D-6E8A-4147-A177-3AD203B41FA5}">
                      <a16:colId xmlns:a16="http://schemas.microsoft.com/office/drawing/2014/main" val="1884627698"/>
                    </a:ext>
                  </a:extLst>
                </a:gridCol>
                <a:gridCol w="4082030">
                  <a:extLst>
                    <a:ext uri="{9D8B030D-6E8A-4147-A177-3AD203B41FA5}">
                      <a16:colId xmlns:a16="http://schemas.microsoft.com/office/drawing/2014/main" val="3443991411"/>
                    </a:ext>
                  </a:extLst>
                </a:gridCol>
              </a:tblGrid>
              <a:tr h="48761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P-value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Mouse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Human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Protein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Location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99180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8.12E-108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Rab6b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RAB6B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Ras-related protein Rab-6B (GTPase)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Golgi apparatus</a:t>
                      </a:r>
                      <a:endParaRPr lang="ko-KR" alt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47596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1.91E-78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Bcat1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BCAT1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Branched Chain Amino Acid Transaminase 1 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Cytoplasm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515412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4.35E-59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Gpnmb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GPNMB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Glycoprotein Nonmetastatic Melanoma Protein B 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Plasma membrane (cell mem, endosome)</a:t>
                      </a:r>
                      <a:endParaRPr lang="ko-KR" alt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684295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3.12E-50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Stra6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STRA6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Receptor for retinol uptake STRA6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Plasma membrane</a:t>
                      </a:r>
                      <a:endParaRPr lang="ko-KR" alt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64804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3.66E-42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Lama3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LAMA3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laminin subunit alpha 3</a:t>
                      </a:r>
                    </a:p>
                    <a:p>
                      <a:pPr marL="0" algn="ctr" defTabSz="914400" rtl="0" eaLnBrk="1" fontAlgn="ctr" latinLnBrk="1" hangingPunct="1"/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Extracellular region or secreted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882085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2.95E-41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Pink1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PINK1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PTEN-induced kinase 1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Cytosol, mitochondrion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100612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6.26E-39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Gm49980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predicted gene</a:t>
                      </a: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?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005913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5.35E-38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Rbp1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RBP1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Retinol-binding protein 1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Cytoplasm  (?)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445700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3.73E-34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Sox17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SOX17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Transcription factor SOX-17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Nucleus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405273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9.45E-32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Hs3st4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HS3ST4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Heparan sulfate glucosamine 3-O-sulfotransferase 4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Golgi apparatus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1167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43577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937249E-018F-438D-8F44-5A2133956C1F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Gene ontology, pathway study – </a:t>
            </a:r>
            <a:r>
              <a:rPr lang="en-US" altLang="ko-KR" sz="3600" dirty="0"/>
              <a:t>DAVID, GSEA</a:t>
            </a:r>
            <a:endParaRPr lang="ko-KR" alt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3A1EA9-1999-4E85-B2B2-1C7BB79F3D2F}"/>
              </a:ext>
            </a:extLst>
          </p:cNvPr>
          <p:cNvSpPr txBox="1"/>
          <p:nvPr/>
        </p:nvSpPr>
        <p:spPr>
          <a:xfrm>
            <a:off x="595618" y="1325563"/>
            <a:ext cx="47397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We got ...</a:t>
            </a:r>
          </a:p>
          <a:p>
            <a:r>
              <a:rPr lang="en-US" altLang="ko-KR" dirty="0"/>
              <a:t>791</a:t>
            </a:r>
            <a:r>
              <a:rPr lang="en-US" altLang="ko-KR" sz="2400" b="1" dirty="0"/>
              <a:t> </a:t>
            </a:r>
            <a:r>
              <a:rPr lang="en-US" altLang="ko-KR" sz="3200" b="1" dirty="0">
                <a:solidFill>
                  <a:srgbClr val="FF0000"/>
                </a:solidFill>
              </a:rPr>
              <a:t>UP</a:t>
            </a:r>
            <a:r>
              <a:rPr lang="en-US" altLang="ko-KR" sz="2400" b="1" dirty="0"/>
              <a:t> </a:t>
            </a:r>
            <a:r>
              <a:rPr lang="en-US" altLang="ko-KR" dirty="0"/>
              <a:t>regulated DE genes</a:t>
            </a:r>
          </a:p>
          <a:p>
            <a:r>
              <a:rPr lang="en-US" altLang="ko-KR" dirty="0"/>
              <a:t>371</a:t>
            </a:r>
            <a:r>
              <a:rPr lang="en-US" altLang="ko-KR" sz="2400" b="1" dirty="0"/>
              <a:t> </a:t>
            </a:r>
            <a:r>
              <a:rPr lang="en-US" altLang="ko-KR" sz="1400" b="1" dirty="0">
                <a:solidFill>
                  <a:schemeClr val="accent1"/>
                </a:solidFill>
              </a:rPr>
              <a:t>DOWN</a:t>
            </a:r>
            <a:r>
              <a:rPr lang="en-US" altLang="ko-KR" b="1" dirty="0">
                <a:solidFill>
                  <a:schemeClr val="accent1"/>
                </a:solidFill>
              </a:rPr>
              <a:t> </a:t>
            </a:r>
            <a:r>
              <a:rPr lang="en-US" altLang="ko-KR" dirty="0"/>
              <a:t>regulated DE genes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2C3EF4-0666-4BCD-BBAC-5797D65EF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399" y="1325563"/>
            <a:ext cx="7083025" cy="3956771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3611575-1A8D-4769-8661-47D3B6483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559" y="2651126"/>
            <a:ext cx="5920705" cy="3596412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1247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2DF4767-7F62-49C3-AF06-0E5587062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969" y="686670"/>
            <a:ext cx="8649821" cy="61621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379E5D-B730-49CF-BA40-759E9D0A8E58}"/>
              </a:ext>
            </a:extLst>
          </p:cNvPr>
          <p:cNvSpPr txBox="1"/>
          <p:nvPr/>
        </p:nvSpPr>
        <p:spPr>
          <a:xfrm>
            <a:off x="178266" y="101895"/>
            <a:ext cx="60946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</a:rPr>
              <a:t>UP</a:t>
            </a:r>
            <a:r>
              <a:rPr lang="en-US" altLang="ko-KR" sz="2400" b="1" dirty="0"/>
              <a:t> </a:t>
            </a:r>
            <a:r>
              <a:rPr lang="en-US" altLang="ko-KR" dirty="0"/>
              <a:t>regulated pathway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67015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E3DC7C6-5F08-40FF-AE7E-CF370EB82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741" y="606518"/>
            <a:ext cx="8855697" cy="62514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CE0116-AF08-4036-92D5-A33DD289ED6D}"/>
              </a:ext>
            </a:extLst>
          </p:cNvPr>
          <p:cNvSpPr txBox="1"/>
          <p:nvPr/>
        </p:nvSpPr>
        <p:spPr>
          <a:xfrm>
            <a:off x="178266" y="101895"/>
            <a:ext cx="60946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</a:rPr>
              <a:t>UP</a:t>
            </a:r>
            <a:r>
              <a:rPr lang="en-US" altLang="ko-KR" sz="2400" b="1" dirty="0"/>
              <a:t> </a:t>
            </a:r>
            <a:r>
              <a:rPr lang="en-US" altLang="ko-KR" dirty="0"/>
              <a:t>regulated pathway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22724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40292BD-12AA-4E10-8378-6CE652F0E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36" y="2435429"/>
            <a:ext cx="9344025" cy="2171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E17FAE-B7E1-4F84-92EA-D20437316926}"/>
              </a:ext>
            </a:extLst>
          </p:cNvPr>
          <p:cNvSpPr txBox="1"/>
          <p:nvPr/>
        </p:nvSpPr>
        <p:spPr>
          <a:xfrm>
            <a:off x="600635" y="7880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DOWN</a:t>
            </a:r>
            <a:r>
              <a:rPr lang="en-US" altLang="ko-KR" b="1" dirty="0">
                <a:solidFill>
                  <a:schemeClr val="accent1"/>
                </a:solidFill>
              </a:rPr>
              <a:t> </a:t>
            </a:r>
            <a:r>
              <a:rPr lang="en-US" altLang="ko-KR" dirty="0"/>
              <a:t>regulated pathway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75BBCC-71B1-4AC3-9242-31CF26D10DE1}"/>
              </a:ext>
            </a:extLst>
          </p:cNvPr>
          <p:cNvSpPr txBox="1"/>
          <p:nvPr/>
        </p:nvSpPr>
        <p:spPr>
          <a:xfrm>
            <a:off x="600635" y="1993696"/>
            <a:ext cx="5077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All metabolic pathway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00946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41E9A09-0FB1-4FAE-A69C-B402768B6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0"/>
            <a:ext cx="10515600" cy="1325563"/>
          </a:xfrm>
        </p:spPr>
        <p:txBody>
          <a:bodyPr/>
          <a:lstStyle/>
          <a:p>
            <a:r>
              <a:rPr lang="en-US" altLang="ko-KR" b="1" dirty="0"/>
              <a:t>PINK1 – </a:t>
            </a:r>
            <a:r>
              <a:rPr lang="en-US" altLang="ko-KR" sz="3600" dirty="0"/>
              <a:t>PTEN induced putative kinase 1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45BF02-988E-4D40-8C4F-5E65CC0BB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839" y="1183705"/>
            <a:ext cx="5214050" cy="300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0A4A6F1-F16F-4361-BAED-CE567D260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665" y="4184815"/>
            <a:ext cx="9590049" cy="253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82F884-6377-41F2-A15D-BB35F2D89BBA}"/>
              </a:ext>
            </a:extLst>
          </p:cNvPr>
          <p:cNvSpPr txBox="1"/>
          <p:nvPr/>
        </p:nvSpPr>
        <p:spPr>
          <a:xfrm>
            <a:off x="245326" y="1804278"/>
            <a:ext cx="5620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1. healthy</a:t>
            </a:r>
            <a:endParaRPr lang="ko-KR" alt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BBE5BF-0D4B-43BC-8C28-8D99309F2D65}"/>
              </a:ext>
            </a:extLst>
          </p:cNvPr>
          <p:cNvSpPr txBox="1"/>
          <p:nvPr/>
        </p:nvSpPr>
        <p:spPr>
          <a:xfrm>
            <a:off x="245326" y="5186750"/>
            <a:ext cx="5620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2. Damaged</a:t>
            </a:r>
            <a:endParaRPr lang="ko-KR" altLang="en-US" sz="2800" dirty="0"/>
          </a:p>
        </p:txBody>
      </p:sp>
      <p:sp>
        <p:nvSpPr>
          <p:cNvPr id="2" name="&quot;허용 안 됨&quot; 기호 1">
            <a:extLst>
              <a:ext uri="{FF2B5EF4-FFF2-40B4-BE49-F238E27FC236}">
                <a16:creationId xmlns:a16="http://schemas.microsoft.com/office/drawing/2014/main" id="{F218C43F-AEAF-47FA-A1A9-618B46146366}"/>
              </a:ext>
            </a:extLst>
          </p:cNvPr>
          <p:cNvSpPr/>
          <p:nvPr/>
        </p:nvSpPr>
        <p:spPr>
          <a:xfrm>
            <a:off x="2408665" y="3843541"/>
            <a:ext cx="2843561" cy="2539865"/>
          </a:xfrm>
          <a:prstGeom prst="noSmoking">
            <a:avLst>
              <a:gd name="adj" fmla="val 776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&quot;허용 안 됨&quot; 기호 2">
            <a:extLst>
              <a:ext uri="{FF2B5EF4-FFF2-40B4-BE49-F238E27FC236}">
                <a16:creationId xmlns:a16="http://schemas.microsoft.com/office/drawing/2014/main" id="{2B7B1017-8CA9-4523-98FB-502301C448CF}"/>
              </a:ext>
            </a:extLst>
          </p:cNvPr>
          <p:cNvSpPr/>
          <p:nvPr/>
        </p:nvSpPr>
        <p:spPr>
          <a:xfrm>
            <a:off x="5517995" y="4098587"/>
            <a:ext cx="2843561" cy="2539865"/>
          </a:xfrm>
          <a:prstGeom prst="noSmoking">
            <a:avLst>
              <a:gd name="adj" fmla="val 776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&quot;허용 안 됨&quot; 기호 6">
            <a:extLst>
              <a:ext uri="{FF2B5EF4-FFF2-40B4-BE49-F238E27FC236}">
                <a16:creationId xmlns:a16="http://schemas.microsoft.com/office/drawing/2014/main" id="{0A4DCF2B-97A7-4D3A-B727-E366B227A5B7}"/>
              </a:ext>
            </a:extLst>
          </p:cNvPr>
          <p:cNvSpPr/>
          <p:nvPr/>
        </p:nvSpPr>
        <p:spPr>
          <a:xfrm>
            <a:off x="8771364" y="4056302"/>
            <a:ext cx="2843561" cy="2539865"/>
          </a:xfrm>
          <a:prstGeom prst="noSmoking">
            <a:avLst>
              <a:gd name="adj" fmla="val 776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263D13-3328-468D-94AC-70B172760C64}"/>
              </a:ext>
            </a:extLst>
          </p:cNvPr>
          <p:cNvSpPr txBox="1"/>
          <p:nvPr/>
        </p:nvSpPr>
        <p:spPr>
          <a:xfrm>
            <a:off x="4509742" y="-335969"/>
            <a:ext cx="2753111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9600" b="1" dirty="0">
                <a:solidFill>
                  <a:srgbClr val="C00000"/>
                </a:solidFill>
              </a:rPr>
              <a:t>?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95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7016587-AEF2-475C-A710-9E02F0279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899" y="658346"/>
            <a:ext cx="8534400" cy="8667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523BE54-822F-49E5-8CC5-35CC47563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694" y="1525121"/>
            <a:ext cx="8572500" cy="1028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466C9F-B770-4066-9A28-CF25A58C52A7}"/>
              </a:ext>
            </a:extLst>
          </p:cNvPr>
          <p:cNvSpPr txBox="1"/>
          <p:nvPr/>
        </p:nvSpPr>
        <p:spPr>
          <a:xfrm>
            <a:off x="895443" y="102900"/>
            <a:ext cx="60946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</a:rPr>
              <a:t>UP</a:t>
            </a:r>
            <a:r>
              <a:rPr lang="en-US" altLang="ko-KR" sz="2400" b="1" dirty="0"/>
              <a:t> </a:t>
            </a:r>
            <a:r>
              <a:rPr lang="en-US" altLang="ko-KR" dirty="0"/>
              <a:t>regulated gene ontology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071A682-BA26-4E64-AACC-D3C0D8C01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899" y="2553822"/>
            <a:ext cx="8531478" cy="469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1547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8C4623-F4C0-4D1D-B9EC-BC8877DFB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831" y="756958"/>
            <a:ext cx="9020175" cy="59721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B62337-EBB1-4F18-A412-76A94A368392}"/>
              </a:ext>
            </a:extLst>
          </p:cNvPr>
          <p:cNvSpPr txBox="1"/>
          <p:nvPr/>
        </p:nvSpPr>
        <p:spPr>
          <a:xfrm>
            <a:off x="590831" y="26805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DOWN</a:t>
            </a:r>
            <a:r>
              <a:rPr lang="en-US" altLang="ko-KR" b="1" dirty="0">
                <a:solidFill>
                  <a:schemeClr val="accent1"/>
                </a:solidFill>
              </a:rPr>
              <a:t> </a:t>
            </a:r>
            <a:r>
              <a:rPr lang="en-US" altLang="ko-KR" dirty="0"/>
              <a:t>regulated gene ontology</a:t>
            </a:r>
          </a:p>
        </p:txBody>
      </p:sp>
    </p:spTree>
    <p:extLst>
      <p:ext uri="{BB962C8B-B14F-4D97-AF65-F5344CB8AC3E}">
        <p14:creationId xmlns:p14="http://schemas.microsoft.com/office/powerpoint/2010/main" val="10189188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71895F-E026-43D5-A453-2E11A67D029F}"/>
              </a:ext>
            </a:extLst>
          </p:cNvPr>
          <p:cNvSpPr txBox="1"/>
          <p:nvPr/>
        </p:nvSpPr>
        <p:spPr>
          <a:xfrm>
            <a:off x="705391" y="203382"/>
            <a:ext cx="6177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UP</a:t>
            </a:r>
            <a:r>
              <a:rPr lang="ko-KR" altLang="en-US" sz="2400" dirty="0"/>
              <a:t> </a:t>
            </a:r>
            <a:r>
              <a:rPr lang="en-US" altLang="ko-KR" sz="2400" dirty="0"/>
              <a:t>pathway </a:t>
            </a:r>
            <a:r>
              <a:rPr lang="en-US" altLang="ko-KR" dirty="0"/>
              <a:t>(adj p-value &lt; 0.05)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DBFE17-FE47-48DD-B239-DE551A0B4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782" y="880365"/>
            <a:ext cx="75152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1991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E38EAE6-3891-4BBA-9756-1F70D0BD4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82967" cy="6858000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410D5DF-00F2-46A1-9477-A942AC59A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301758"/>
              </p:ext>
            </p:extLst>
          </p:nvPr>
        </p:nvGraphicFramePr>
        <p:xfrm>
          <a:off x="8165719" y="1253330"/>
          <a:ext cx="2818233" cy="43513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18233">
                  <a:extLst>
                    <a:ext uri="{9D8B030D-6E8A-4147-A177-3AD203B41FA5}">
                      <a16:colId xmlns:a16="http://schemas.microsoft.com/office/drawing/2014/main" val="4111801333"/>
                    </a:ext>
                  </a:extLst>
                </a:gridCol>
              </a:tblGrid>
              <a:tr h="217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ENSMUSG00000059498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4271146090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ENSMUSG00000026656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340153811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ENSMUSG00000036896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922178640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ENSMUSG00000036887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3783197219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ENSMUSG00000036905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485639850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ENSMUSG00000024371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9899799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ENSMUSG00000024164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2379759234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ENSMUSG00000040552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3157341447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ENSMUSG00000073418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3755295344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ENSMUSG00000049130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685339908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ENSMUSG00000026365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555558863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ENSMUSG00000069441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580941538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ENSMUSG00000061928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4098320555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ENSMUSG00000073421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934487301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ENSMUSG00000060586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75702257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ENSMUSG00000079547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2532194559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ENSMUSG00000030830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352629326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ENSMUSG00000030786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4225199147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ENSMUSG00000000290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3141802881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ENSMUSG00000048163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74111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8084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E528E1A-C00A-44DB-937A-EEB136CBC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767" y="1122646"/>
            <a:ext cx="6841210" cy="4428705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DF532D52-A605-4873-91C6-BFEBFE85C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0"/>
            <a:ext cx="10515600" cy="1325563"/>
          </a:xfrm>
        </p:spPr>
        <p:txBody>
          <a:bodyPr/>
          <a:lstStyle/>
          <a:p>
            <a:r>
              <a:rPr lang="en-US" altLang="ko-KR" b="1" dirty="0"/>
              <a:t>PINK1 – </a:t>
            </a:r>
            <a:r>
              <a:rPr lang="en-US" altLang="ko-KR" sz="3600" b="1" dirty="0"/>
              <a:t>Expression in thyroid cancer</a:t>
            </a:r>
            <a:endParaRPr lang="ko-KR" altLang="en-US" dirty="0"/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E370B792-7F0C-459E-BC53-C81EF41D1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965" y="5735354"/>
            <a:ext cx="8112070" cy="113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3015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E100F5F-69F4-488A-A3E5-C9E1ECB8F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0020"/>
            <a:ext cx="7313565" cy="5025040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A147C7E-A936-4871-A7E7-AF430DF4B9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360255"/>
              </p:ext>
            </p:extLst>
          </p:nvPr>
        </p:nvGraphicFramePr>
        <p:xfrm>
          <a:off x="8086144" y="1550020"/>
          <a:ext cx="3622636" cy="4660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22636">
                  <a:extLst>
                    <a:ext uri="{9D8B030D-6E8A-4147-A177-3AD203B41FA5}">
                      <a16:colId xmlns:a16="http://schemas.microsoft.com/office/drawing/2014/main" val="2096509687"/>
                    </a:ext>
                  </a:extLst>
                </a:gridCol>
              </a:tblGrid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ENSMUSG00000025351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3969412209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ENSMUSG00000018774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179050247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ENSMUSG00000000594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745251173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ENSMUSG00000022500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1931946286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ENSMUSG00000024413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2585107816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ENSMUSG00000021242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3734011358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ENSMUSG00000001750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2729684155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ENSMUSG00000001348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3944901681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ENSMUSG00000017760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2389711440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ENSMUSG00000021939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174432090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ENSMUSG00000007891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3117615649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ENSMUSG00000032359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2372518144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ENSMUSG00000028111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606256916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ENSMUSG00000021477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3594769227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ENSMUSG00000038642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1728071524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ENSMUSG00000045594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2646635925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ENSMUSG00000034707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2881873030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ENSMUSG00000028048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3181361339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ENSMUSG00000025534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1671461312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ENSMUSG00000025232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4120498249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ENSMUSG00000021190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1852140211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ENSMUSG00000028581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2951930405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ENSMUSG00000002204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3971488330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ENSMUSG00000004207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1673234044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ENSMUSG00000026177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2410282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22168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CF16BA2-F83E-4211-A573-32F3BA8BC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25415" cy="6858000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F2D787-697E-4322-AF0D-178FB4E6D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082048"/>
              </p:ext>
            </p:extLst>
          </p:nvPr>
        </p:nvGraphicFramePr>
        <p:xfrm>
          <a:off x="9625415" y="1228187"/>
          <a:ext cx="2404398" cy="48740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04398">
                  <a:extLst>
                    <a:ext uri="{9D8B030D-6E8A-4147-A177-3AD203B41FA5}">
                      <a16:colId xmlns:a16="http://schemas.microsoft.com/office/drawing/2014/main" val="2181335285"/>
                    </a:ext>
                  </a:extLst>
                </a:gridCol>
              </a:tblGrid>
              <a:tr h="621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ID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2110307075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ENSMUSG00000079293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253721039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ENSMUSG00000059498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410369970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ENSMUSG00000026656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2429504902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ENSMUSG00000052688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4274517159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ENSMUSG00000001750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1636327086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ENSMUSG00000021477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2403301257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ENSMUSG00000038642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448397327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ENSMUSG00000024164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982354878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ENSMUSG00000030707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2915238551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ENSMUSG00000006519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520664469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ENSMUSG00000073411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1074370941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ENSMUSG00000061232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2235360358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ENSMUSG00000060550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2352501116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ENSMUSG00000067212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3250809370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ENSMUSG00000073421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1515725607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ENSMUSG00000060586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4032445956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ENSMUSG00000079547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2608216891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ENSMUSG00000030786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57932268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ENSMUSG00000000290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3269767341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ENSMUSG00000020689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1450194292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ENSMUSG00000025044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2609563118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ENSMUSG00000015950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2622817404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ENSMUSG00000026480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2259952470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ENSMUSG00000040152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3527489498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ENSMUSG00000028047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2324995810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ENSMUSG00000039005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28902782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ENSMUSG00000043091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501089391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ENSMUSG00000058672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2648497861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ENSMUSG00000045136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3090722314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ENSMUSG00000001525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2720984897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ENSMUSG00000001473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4097188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05748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98DCC6D-CB64-4DBD-B053-F8F598055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94" y="0"/>
            <a:ext cx="7834520" cy="6858000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4F8CEAE-4E21-4022-9849-9B0EBABD43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758939"/>
              </p:ext>
            </p:extLst>
          </p:nvPr>
        </p:nvGraphicFramePr>
        <p:xfrm>
          <a:off x="8930998" y="1153458"/>
          <a:ext cx="2293471" cy="535377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93471">
                  <a:extLst>
                    <a:ext uri="{9D8B030D-6E8A-4147-A177-3AD203B41FA5}">
                      <a16:colId xmlns:a16="http://schemas.microsoft.com/office/drawing/2014/main" val="642991516"/>
                    </a:ext>
                  </a:extLst>
                </a:gridCol>
              </a:tblGrid>
              <a:tr h="668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ID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3574081697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ENSMUSG00000003873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68761136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ENSMUSG00000079293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3109398973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ENSMUSG00000058715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4132174031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ENSMUSG00000059498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182316161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ENSMUSG00000026656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4213527951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ENSMUSG00000032688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3175568064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ENSMUSG00000027646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1638911086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ENSMUSG00000001750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397664063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ENSMUSG00000019979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3001063829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ENSMUSG00000033765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3706539134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ENSMUSG00000026928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2950208450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ENSMUSG00000007891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364792945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ENSMUSG00000038642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435150457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ENSMUSG00000024164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3424844890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ENSMUSG00000030707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2471517939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ENSMUSG00000006724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797769868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ENSMUSG00000073421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3393948302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ENSMUSG00000060586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2793517103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ENSMUSG00000079547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147331354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ENSMUSG00000030786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2021248457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ENSMUSG00000030789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231264438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ENSMUSG00000000290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2063650798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ENSMUSG00000016024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2438904317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ENSMUSG00000004864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711554715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ENSMUSG00000061878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2695590956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ENSMUSG00000021457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105082513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ENSMUSG00000039005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945355542"/>
                  </a:ext>
                </a:extLst>
              </a:tr>
              <a:tr h="66804"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533136034"/>
                  </a:ext>
                </a:extLst>
              </a:tr>
              <a:tr h="66804"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2052910673"/>
                  </a:ext>
                </a:extLst>
              </a:tr>
              <a:tr h="66804"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2123764472"/>
                  </a:ext>
                </a:extLst>
              </a:tr>
              <a:tr h="66804"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3308792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90220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B034307-00C4-459F-8BE3-715F054D3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753"/>
            <a:ext cx="9915525" cy="6362700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551E64-FC33-4FEF-8084-B0CB6EE2D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893137"/>
              </p:ext>
            </p:extLst>
          </p:nvPr>
        </p:nvGraphicFramePr>
        <p:xfrm>
          <a:off x="10077567" y="1011693"/>
          <a:ext cx="1985802" cy="43513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85802">
                  <a:extLst>
                    <a:ext uri="{9D8B030D-6E8A-4147-A177-3AD203B41FA5}">
                      <a16:colId xmlns:a16="http://schemas.microsoft.com/office/drawing/2014/main" val="3037396240"/>
                    </a:ext>
                  </a:extLst>
                </a:gridCol>
              </a:tblGrid>
              <a:tr h="737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400" u="none" strike="noStrike">
                          <a:effectLst/>
                        </a:rPr>
                        <a:t>ID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3223725735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ENSMUSG00000059498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2964157724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ENSMUSG00000026656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2939082586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ENSMUSG00000030579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3670912173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ENSMUSG00000001348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2071299231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ENSMUSG00000028111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868631635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ENSMUSG00000014599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3745241903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ENSMUSG00000006519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1835389378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ENSMUSG00000015340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932826480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ENSMUSG00000008136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3348494137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ENSMUSG00000020689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3358269874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ENSMUSG00000002699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3890510046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ENSMUSG00000004864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1647578785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ENSMUSG00000015950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318845048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ENSMUSG00000026480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2365999607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ENSMUSG00000058818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1826696652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ENSMUSG00000032462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1683668881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ENSMUSG00000020901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920080369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ENSMUSG00000037902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4266900737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ENSMUSG00000002111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458153710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ENSMUSG00000021457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2096961765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ENSMUSG00000053113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3474649344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ENSMUSG00000023992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1606548046"/>
                  </a:ext>
                </a:extLst>
              </a:tr>
              <a:tr h="73751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3080656158"/>
                  </a:ext>
                </a:extLst>
              </a:tr>
              <a:tr h="73751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2702113131"/>
                  </a:ext>
                </a:extLst>
              </a:tr>
              <a:tr h="73751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2411510490"/>
                  </a:ext>
                </a:extLst>
              </a:tr>
              <a:tr h="73751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1527550448"/>
                  </a:ext>
                </a:extLst>
              </a:tr>
              <a:tr h="73751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3593918695"/>
                  </a:ext>
                </a:extLst>
              </a:tr>
              <a:tr h="73751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1449754512"/>
                  </a:ext>
                </a:extLst>
              </a:tr>
              <a:tr h="73751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822102936"/>
                  </a:ext>
                </a:extLst>
              </a:tr>
              <a:tr h="73751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1989885578"/>
                  </a:ext>
                </a:extLst>
              </a:tr>
              <a:tr h="73751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1503289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58371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58BAFEA-976B-4151-A28D-F63A86FE5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181816" cy="6858000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D22919E-F54D-47F1-8053-9E70FA0D7D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843054"/>
              </p:ext>
            </p:extLst>
          </p:nvPr>
        </p:nvGraphicFramePr>
        <p:xfrm>
          <a:off x="10181815" y="1428730"/>
          <a:ext cx="1923499" cy="43513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23499">
                  <a:extLst>
                    <a:ext uri="{9D8B030D-6E8A-4147-A177-3AD203B41FA5}">
                      <a16:colId xmlns:a16="http://schemas.microsoft.com/office/drawing/2014/main" val="821743337"/>
                    </a:ext>
                  </a:extLst>
                </a:gridCol>
              </a:tblGrid>
              <a:tr h="799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400" u="none" strike="noStrike">
                          <a:effectLst/>
                        </a:rPr>
                        <a:t>ID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45808898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ENSMUSG00000035914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853970714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ENSMUSG00000022636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3521154904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ENSMUSG00000022512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1110646832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ENSMUSG00000070473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995366112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ENSMUSG00000073411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4001767303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ENSMUSG00000061232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4005601315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ENSMUSG00000060550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1348663148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ENSMUSG00000067212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892769791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ENSMUSG00000073421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3168268145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ENSMUSG00000060586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3657875143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ENSMUSG00000079547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4091835204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ENSMUSG00000000732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998062607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ENSMUSG00000027009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2284466253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ENSMUSG00000030830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3628858196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ENSMUSG00000030786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3919727871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ENSMUSG00000000290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3481336198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ENSMUSG00000025321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70467349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ENSMUSG00000032012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2809490618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ENSMUSG00000022656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1225102170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ENSMUSG00000021638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2425951864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ENSMUSG00000026395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2419980734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ENSMUSG00000048163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3277774994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ENSMUSG00000020592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2268572889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ENSMUSG00000017009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3989009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94194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9A6694B-D42E-46D7-AAE0-F17368FD4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690562"/>
            <a:ext cx="7886700" cy="5781675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2C026C6-9029-4444-8B37-E854CD077A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942195"/>
              </p:ext>
            </p:extLst>
          </p:nvPr>
        </p:nvGraphicFramePr>
        <p:xfrm>
          <a:off x="8705850" y="1253328"/>
          <a:ext cx="4152900" cy="8895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52900">
                  <a:extLst>
                    <a:ext uri="{9D8B030D-6E8A-4147-A177-3AD203B41FA5}">
                      <a16:colId xmlns:a16="http://schemas.microsoft.com/office/drawing/2014/main" val="3517214596"/>
                    </a:ext>
                  </a:extLst>
                </a:gridCol>
              </a:tblGrid>
              <a:tr h="804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ID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4123222965"/>
                  </a:ext>
                </a:extLst>
              </a:tr>
              <a:tr h="179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ENSMUSG00000015143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3686777144"/>
                  </a:ext>
                </a:extLst>
              </a:tr>
              <a:tr h="179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ENSMUSG00000022512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062149372"/>
                  </a:ext>
                </a:extLst>
              </a:tr>
              <a:tr h="179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ENSMUSG00000070473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517779577"/>
                  </a:ext>
                </a:extLst>
              </a:tr>
              <a:tr h="179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ENSMUSG00000006519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674837610"/>
                  </a:ext>
                </a:extLst>
              </a:tr>
              <a:tr h="179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ENSMUSG00000027009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99205677"/>
                  </a:ext>
                </a:extLst>
              </a:tr>
              <a:tr h="179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ENSMUSG00000030830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3010524812"/>
                  </a:ext>
                </a:extLst>
              </a:tr>
              <a:tr h="179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ENSMUSG00000030786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361345550"/>
                  </a:ext>
                </a:extLst>
              </a:tr>
              <a:tr h="179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ENSMUSG00000000290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894057691"/>
                  </a:ext>
                </a:extLst>
              </a:tr>
              <a:tr h="179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ENSMUSG00000004864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4102796674"/>
                  </a:ext>
                </a:extLst>
              </a:tr>
              <a:tr h="179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ENSMUSG00000031207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451217553"/>
                  </a:ext>
                </a:extLst>
              </a:tr>
              <a:tr h="179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ENSMUSG00000015950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479501137"/>
                  </a:ext>
                </a:extLst>
              </a:tr>
              <a:tr h="179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ENSMUSG00000026480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463705643"/>
                  </a:ext>
                </a:extLst>
              </a:tr>
              <a:tr h="179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ENSMUSG00000021638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458609470"/>
                  </a:ext>
                </a:extLst>
              </a:tr>
              <a:tr h="179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ENSMUSG00000032462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189102506"/>
                  </a:ext>
                </a:extLst>
              </a:tr>
              <a:tr h="179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ENSMUSG00000020901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437143705"/>
                  </a:ext>
                </a:extLst>
              </a:tr>
              <a:tr h="179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ENSMUSG00000032011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3458421286"/>
                  </a:ext>
                </a:extLst>
              </a:tr>
              <a:tr h="179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ENSMUSG00000034116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3053746237"/>
                  </a:ext>
                </a:extLst>
              </a:tr>
              <a:tr h="179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ENSMUSG00000021823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492033195"/>
                  </a:ext>
                </a:extLst>
              </a:tr>
              <a:tr h="80445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3827486791"/>
                  </a:ext>
                </a:extLst>
              </a:tr>
              <a:tr h="80445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729490897"/>
                  </a:ext>
                </a:extLst>
              </a:tr>
              <a:tr h="80445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3947997485"/>
                  </a:ext>
                </a:extLst>
              </a:tr>
              <a:tr h="80445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553160465"/>
                  </a:ext>
                </a:extLst>
              </a:tr>
              <a:tr h="80445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061634594"/>
                  </a:ext>
                </a:extLst>
              </a:tr>
              <a:tr h="80445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871228390"/>
                  </a:ext>
                </a:extLst>
              </a:tr>
              <a:tr h="80445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923245287"/>
                  </a:ext>
                </a:extLst>
              </a:tr>
              <a:tr h="80445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3620957660"/>
                  </a:ext>
                </a:extLst>
              </a:tr>
              <a:tr h="80445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3449635299"/>
                  </a:ext>
                </a:extLst>
              </a:tr>
              <a:tr h="80445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814968129"/>
                  </a:ext>
                </a:extLst>
              </a:tr>
              <a:tr h="80445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3143676986"/>
                  </a:ext>
                </a:extLst>
              </a:tr>
              <a:tr h="80445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004026493"/>
                  </a:ext>
                </a:extLst>
              </a:tr>
              <a:tr h="80445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028493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32957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BD67152-73E2-463F-8234-F4188BBDD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52" y="56626"/>
            <a:ext cx="8815059" cy="6858000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55783E7-E2F4-4A24-9C4B-2FA0B580F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640398"/>
              </p:ext>
            </p:extLst>
          </p:nvPr>
        </p:nvGraphicFramePr>
        <p:xfrm>
          <a:off x="9369047" y="1253329"/>
          <a:ext cx="2470528" cy="58908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70528">
                  <a:extLst>
                    <a:ext uri="{9D8B030D-6E8A-4147-A177-3AD203B41FA5}">
                      <a16:colId xmlns:a16="http://schemas.microsoft.com/office/drawing/2014/main" val="1628022976"/>
                    </a:ext>
                  </a:extLst>
                </a:gridCol>
              </a:tblGrid>
              <a:tr h="907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020417500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ENSMUSG00000059498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4260659570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ENSMUSG00000024164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760294909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ENSMUSG00000006519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412235782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ENSMUSG00000073421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4022253144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ENSMUSG00000060586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500785566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ENSMUSG00000079547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695532484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ENSMUSG00000027009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302533268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ENSMUSG00000030786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291582201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ENSMUSG00000000290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593001739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ENSMUSG00000004864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777156993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ENSMUSG00000015950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4042018767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ENSMUSG00000026480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934148120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ENSMUSG00000039005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409461271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26536923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892498941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207339166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4177412431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20218479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73279202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666165677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316926082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948454901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476490880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82370729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156979130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379825426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366592514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399602436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696049895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762562680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758858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37280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084DC5C-0152-4AAE-904E-EDBAAEE17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23" y="0"/>
            <a:ext cx="8818769" cy="6858000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E30A7DF-38C9-4898-A203-9C22A129FC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256747"/>
              </p:ext>
            </p:extLst>
          </p:nvPr>
        </p:nvGraphicFramePr>
        <p:xfrm>
          <a:off x="9086850" y="685800"/>
          <a:ext cx="2838450" cy="79148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38450">
                  <a:extLst>
                    <a:ext uri="{9D8B030D-6E8A-4147-A177-3AD203B41FA5}">
                      <a16:colId xmlns:a16="http://schemas.microsoft.com/office/drawing/2014/main" val="1533248661"/>
                    </a:ext>
                  </a:extLst>
                </a:gridCol>
              </a:tblGrid>
              <a:tr h="769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3725386614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ENSMUSG00000037805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1630239831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ENSMUSG00000038900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1155219127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ENSMUSG00000074129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805517666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ENSMUSG00000012405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291002177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ENSMUSG00000062328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2035137611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ENSMUSG00000059070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2365074145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ENSMUSG00000079641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2748850214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ENSMUSG00000093674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2946881054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ENSMUSG00000047215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163959628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ENSMUSG00000052146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3883142277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ENSMUSG00000061983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1114639193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ENSMUSG00000024608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3342721885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ENSMUSG00000063457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946401502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ENSMUSG00000008683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292533518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ENSMUSG00000037563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4129143042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ENSMUSG00000008668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1113259776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ENSMUSG00000040952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160571895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ENSMUSG00000090733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1885397552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ENSMUSG00000030744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2649794129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ENSMUSG00000007892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3995961939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1395048104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3719912244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1039565587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1859558050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424178170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2274699444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3351853567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3343038303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2710216538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3173920240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1759869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40370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3739021-9AC8-42AA-BB4B-644824324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74" y="654342"/>
            <a:ext cx="9302093" cy="5783728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9A8640D-16A0-45A0-B57D-7EAE77B79F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2204"/>
              </p:ext>
            </p:extLst>
          </p:nvPr>
        </p:nvGraphicFramePr>
        <p:xfrm>
          <a:off x="9753601" y="1253326"/>
          <a:ext cx="1882140" cy="2915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2140">
                  <a:extLst>
                    <a:ext uri="{9D8B030D-6E8A-4147-A177-3AD203B41FA5}">
                      <a16:colId xmlns:a16="http://schemas.microsoft.com/office/drawing/2014/main" val="2999082024"/>
                    </a:ext>
                  </a:extLst>
                </a:gridCol>
              </a:tblGrid>
              <a:tr h="884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022" marR="4022" marT="4022" marB="0" anchor="ctr"/>
                </a:tc>
                <a:extLst>
                  <a:ext uri="{0D108BD9-81ED-4DB2-BD59-A6C34878D82A}">
                    <a16:rowId xmlns:a16="http://schemas.microsoft.com/office/drawing/2014/main" val="3984597584"/>
                  </a:ext>
                </a:extLst>
              </a:tr>
              <a:tr h="1970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ENSMUSG00000036896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022" marR="4022" marT="4022" marB="0" anchor="ctr"/>
                </a:tc>
                <a:extLst>
                  <a:ext uri="{0D108BD9-81ED-4DB2-BD59-A6C34878D82A}">
                    <a16:rowId xmlns:a16="http://schemas.microsoft.com/office/drawing/2014/main" val="3084814481"/>
                  </a:ext>
                </a:extLst>
              </a:tr>
              <a:tr h="1970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ENSMUSG00000036887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022" marR="4022" marT="4022" marB="0" anchor="ctr"/>
                </a:tc>
                <a:extLst>
                  <a:ext uri="{0D108BD9-81ED-4DB2-BD59-A6C34878D82A}">
                    <a16:rowId xmlns:a16="http://schemas.microsoft.com/office/drawing/2014/main" val="3678755216"/>
                  </a:ext>
                </a:extLst>
              </a:tr>
              <a:tr h="1970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ENSMUSG00000036905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022" marR="4022" marT="4022" marB="0" anchor="ctr"/>
                </a:tc>
                <a:extLst>
                  <a:ext uri="{0D108BD9-81ED-4DB2-BD59-A6C34878D82A}">
                    <a16:rowId xmlns:a16="http://schemas.microsoft.com/office/drawing/2014/main" val="1454342180"/>
                  </a:ext>
                </a:extLst>
              </a:tr>
              <a:tr h="1970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ENSMUSG00000024371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022" marR="4022" marT="4022" marB="0" anchor="ctr"/>
                </a:tc>
                <a:extLst>
                  <a:ext uri="{0D108BD9-81ED-4DB2-BD59-A6C34878D82A}">
                    <a16:rowId xmlns:a16="http://schemas.microsoft.com/office/drawing/2014/main" val="2448047145"/>
                  </a:ext>
                </a:extLst>
              </a:tr>
              <a:tr h="1970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ENSMUSG00000024164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022" marR="4022" marT="4022" marB="0" anchor="ctr"/>
                </a:tc>
                <a:extLst>
                  <a:ext uri="{0D108BD9-81ED-4DB2-BD59-A6C34878D82A}">
                    <a16:rowId xmlns:a16="http://schemas.microsoft.com/office/drawing/2014/main" val="4240152767"/>
                  </a:ext>
                </a:extLst>
              </a:tr>
              <a:tr h="1970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ENSMUSG00000040552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022" marR="4022" marT="4022" marB="0" anchor="ctr"/>
                </a:tc>
                <a:extLst>
                  <a:ext uri="{0D108BD9-81ED-4DB2-BD59-A6C34878D82A}">
                    <a16:rowId xmlns:a16="http://schemas.microsoft.com/office/drawing/2014/main" val="1427603193"/>
                  </a:ext>
                </a:extLst>
              </a:tr>
              <a:tr h="1970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ENSMUSG00000073418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022" marR="4022" marT="4022" marB="0" anchor="ctr"/>
                </a:tc>
                <a:extLst>
                  <a:ext uri="{0D108BD9-81ED-4DB2-BD59-A6C34878D82A}">
                    <a16:rowId xmlns:a16="http://schemas.microsoft.com/office/drawing/2014/main" val="685019800"/>
                  </a:ext>
                </a:extLst>
              </a:tr>
              <a:tr h="1970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ENSMUSG00000049130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022" marR="4022" marT="4022" marB="0" anchor="ctr"/>
                </a:tc>
                <a:extLst>
                  <a:ext uri="{0D108BD9-81ED-4DB2-BD59-A6C34878D82A}">
                    <a16:rowId xmlns:a16="http://schemas.microsoft.com/office/drawing/2014/main" val="3635694091"/>
                  </a:ext>
                </a:extLst>
              </a:tr>
              <a:tr h="1970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ENSMUSG00000026365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022" marR="4022" marT="4022" marB="0" anchor="ctr"/>
                </a:tc>
                <a:extLst>
                  <a:ext uri="{0D108BD9-81ED-4DB2-BD59-A6C34878D82A}">
                    <a16:rowId xmlns:a16="http://schemas.microsoft.com/office/drawing/2014/main" val="399206900"/>
                  </a:ext>
                </a:extLst>
              </a:tr>
              <a:tr h="1970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ENSMUSG00000060459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022" marR="4022" marT="4022" marB="0" anchor="ctr"/>
                </a:tc>
                <a:extLst>
                  <a:ext uri="{0D108BD9-81ED-4DB2-BD59-A6C34878D82A}">
                    <a16:rowId xmlns:a16="http://schemas.microsoft.com/office/drawing/2014/main" val="1627013242"/>
                  </a:ext>
                </a:extLst>
              </a:tr>
              <a:tr h="1970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ENSMUSG00000031538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022" marR="4022" marT="4022" marB="0" anchor="ctr"/>
                </a:tc>
                <a:extLst>
                  <a:ext uri="{0D108BD9-81ED-4DB2-BD59-A6C34878D82A}">
                    <a16:rowId xmlns:a16="http://schemas.microsoft.com/office/drawing/2014/main" val="1428402300"/>
                  </a:ext>
                </a:extLst>
              </a:tr>
              <a:tr h="1970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ENSMUSG00000046223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022" marR="4022" marT="4022" marB="0" anchor="ctr"/>
                </a:tc>
                <a:extLst>
                  <a:ext uri="{0D108BD9-81ED-4DB2-BD59-A6C34878D82A}">
                    <a16:rowId xmlns:a16="http://schemas.microsoft.com/office/drawing/2014/main" val="1261514872"/>
                  </a:ext>
                </a:extLst>
              </a:tr>
              <a:tr h="1970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ENSMUSG00000021822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022" marR="4022" marT="4022" marB="0" anchor="ctr"/>
                </a:tc>
                <a:extLst>
                  <a:ext uri="{0D108BD9-81ED-4DB2-BD59-A6C34878D82A}">
                    <a16:rowId xmlns:a16="http://schemas.microsoft.com/office/drawing/2014/main" val="3816086598"/>
                  </a:ext>
                </a:extLst>
              </a:tr>
              <a:tr h="1970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ENSMUSG00000037411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022" marR="4022" marT="4022" marB="0" anchor="ctr"/>
                </a:tc>
                <a:extLst>
                  <a:ext uri="{0D108BD9-81ED-4DB2-BD59-A6C34878D82A}">
                    <a16:rowId xmlns:a16="http://schemas.microsoft.com/office/drawing/2014/main" val="1901926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75175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55D2EE7-7DF2-4FDF-97C6-55C595093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9" y="0"/>
            <a:ext cx="9573309" cy="6858000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A6AC06D-BB87-468C-8396-C30D9CF432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696932"/>
              </p:ext>
            </p:extLst>
          </p:nvPr>
        </p:nvGraphicFramePr>
        <p:xfrm>
          <a:off x="7910286" y="952500"/>
          <a:ext cx="4281714" cy="34714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81714">
                  <a:extLst>
                    <a:ext uri="{9D8B030D-6E8A-4147-A177-3AD203B41FA5}">
                      <a16:colId xmlns:a16="http://schemas.microsoft.com/office/drawing/2014/main" val="511461141"/>
                    </a:ext>
                  </a:extLst>
                </a:gridCol>
              </a:tblGrid>
              <a:tr h="907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502896190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ENSMUSG00000030793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3501074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ENSMUSG00000033765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413209204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ENSMUSG00000025888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907370680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ENSMUSG00000036896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171678880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ENSMUSG00000036887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34371147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ENSMUSG00000036905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4234518781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ENSMUSG00000024371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600839578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ENSMUSG00000024164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097360953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ENSMUSG00000073418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376282840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ENSMUSG00000030786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812981618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ENSMUSG00000000290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636548124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ENSMUSG00000004864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522848087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ENSMUSG00000039005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811372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4393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4772398-55FA-4C4C-A710-C31E30D4F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2" y="1934016"/>
            <a:ext cx="6205698" cy="370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FB1F3A0-7550-4E0C-8576-2CA4F2CE1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683" y="1679697"/>
            <a:ext cx="5187979" cy="4214259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5F3A8F9D-8BB3-4EBE-9B82-BE0A319722B3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RNA sequencing - </a:t>
            </a:r>
            <a:r>
              <a:rPr lang="en-US" altLang="ko-KR" sz="4400" dirty="0"/>
              <a:t>information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405757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4056DD3-1E4E-4470-940A-93A74990B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93100" cy="6858000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8E514DC-0A6D-4BE4-A098-ECC53A83E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732679"/>
              </p:ext>
            </p:extLst>
          </p:nvPr>
        </p:nvGraphicFramePr>
        <p:xfrm>
          <a:off x="9194800" y="622300"/>
          <a:ext cx="2997200" cy="4102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97200">
                  <a:extLst>
                    <a:ext uri="{9D8B030D-6E8A-4147-A177-3AD203B41FA5}">
                      <a16:colId xmlns:a16="http://schemas.microsoft.com/office/drawing/2014/main" val="3815507538"/>
                    </a:ext>
                  </a:extLst>
                </a:gridCol>
              </a:tblGrid>
              <a:tr h="722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2022144045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ENSMUSG00000037946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635647574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ENSMUSG00000022488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3526567913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ENSMUSG00000027646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333620213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ENSMUSG00000015143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2767039953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ENSMUSG00000025372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1459351564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ENSMUSG00000001507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2180345516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ENSMUSG00000027009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397993182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ENSMUSG00000030830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303229388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ENSMUSG00000030786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2252169259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ENSMUSG00000030789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29206312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ENSMUSG00000000290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1430958416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ENSMUSG00000020689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3652910551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ENSMUSG00000020758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3889421568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ENSMUSG00000025321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377645119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ENSMUSG00000031207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2761331316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ENSMUSG00000032470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885703151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ENSMUSG00000031284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752749169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ENSMUSG00000032462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1344850691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ENSMUSG00000020901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1544642621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ENSMUSG00000032006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281612955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ENSMUSG00000049775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2425847404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ENSMUSG00000034116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3110311743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ENSMUSG00000021823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1778191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60333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10CC49C-F5B4-4A85-A357-2432DCEF5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74636" cy="6858000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89B29A7-92EB-489F-83EF-07DE58E22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016126"/>
              </p:ext>
            </p:extLst>
          </p:nvPr>
        </p:nvGraphicFramePr>
        <p:xfrm>
          <a:off x="9296400" y="752475"/>
          <a:ext cx="2413000" cy="46196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816934387"/>
                    </a:ext>
                  </a:extLst>
                </a:gridCol>
              </a:tblGrid>
              <a:tr h="1542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400" u="none" strike="noStrike">
                          <a:effectLst/>
                        </a:rPr>
                        <a:t>ID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336166565"/>
                  </a:ext>
                </a:extLst>
              </a:tr>
              <a:tr h="3434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ENSMUSG00000024308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104708519"/>
                  </a:ext>
                </a:extLst>
              </a:tr>
              <a:tr h="3434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ENSMUSG00000021939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35513527"/>
                  </a:ext>
                </a:extLst>
              </a:tr>
              <a:tr h="3434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ENSMUSG00000021477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32150665"/>
                  </a:ext>
                </a:extLst>
              </a:tr>
              <a:tr h="3434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ENSMUSG00000038642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229169122"/>
                  </a:ext>
                </a:extLst>
              </a:tr>
              <a:tr h="3434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ENSMUSG00000073411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4130274996"/>
                  </a:ext>
                </a:extLst>
              </a:tr>
              <a:tr h="3434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ENSMUSG00000061232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465488392"/>
                  </a:ext>
                </a:extLst>
              </a:tr>
              <a:tr h="3434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ENSMUSG00000060550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763566148"/>
                  </a:ext>
                </a:extLst>
              </a:tr>
              <a:tr h="3434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ENSMUSG00000067212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497552493"/>
                  </a:ext>
                </a:extLst>
              </a:tr>
              <a:tr h="3434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ENSMUSG00000073421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170259060"/>
                  </a:ext>
                </a:extLst>
              </a:tr>
              <a:tr h="3434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ENSMUSG00000060586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970365047"/>
                  </a:ext>
                </a:extLst>
              </a:tr>
              <a:tr h="3434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ENSMUSG00000079547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693511636"/>
                  </a:ext>
                </a:extLst>
              </a:tr>
              <a:tr h="3434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ENSMUSG00000031838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876015222"/>
                  </a:ext>
                </a:extLst>
              </a:tr>
              <a:tr h="3434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ENSMUSG00000021190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319547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19202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90830F4-5047-42F1-B3D3-8B527667C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33690" cy="6858000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D31FCA-0FAA-40A1-9CE2-63738F8AA5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164932"/>
              </p:ext>
            </p:extLst>
          </p:nvPr>
        </p:nvGraphicFramePr>
        <p:xfrm>
          <a:off x="9613900" y="1253329"/>
          <a:ext cx="1920875" cy="43513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20875">
                  <a:extLst>
                    <a:ext uri="{9D8B030D-6E8A-4147-A177-3AD203B41FA5}">
                      <a16:colId xmlns:a16="http://schemas.microsoft.com/office/drawing/2014/main" val="956836978"/>
                    </a:ext>
                  </a:extLst>
                </a:gridCol>
              </a:tblGrid>
              <a:tr h="907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400" u="none" strike="noStrike">
                          <a:effectLst/>
                        </a:rPr>
                        <a:t>ID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4048419450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ENSMUSG00000026656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701684062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ENSMUSG00000042228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925562027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ENSMUSG00000020143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499797800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ENSMUSG00000003283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833179539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ENSMUSG00000026288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031308996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ENSMUSG00000015950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83644382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ENSMUSG00000032462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931780717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ENSMUSG00000020901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885888169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ENSMUSG00000052151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467614856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ENSMUSG00000026395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80904901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ENSMUSG00000061878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068615904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ENSMUSG00000021457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61992709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ENSMUSG00000034116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79373754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424423702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970221801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880775223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10487408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522025230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459713301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779804490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915608378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4100116957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649643069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318815018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4243307805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000063865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7092300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435669030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421613095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042905960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142317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99606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A6CA6CA-FFFC-41D0-90F5-3097C87E8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38530" cy="6858000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9917E21-67AC-4890-96D3-1A16DBE74C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026552"/>
              </p:ext>
            </p:extLst>
          </p:nvPr>
        </p:nvGraphicFramePr>
        <p:xfrm>
          <a:off x="9420224" y="704850"/>
          <a:ext cx="2268639" cy="58908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68639">
                  <a:extLst>
                    <a:ext uri="{9D8B030D-6E8A-4147-A177-3AD203B41FA5}">
                      <a16:colId xmlns:a16="http://schemas.microsoft.com/office/drawing/2014/main" val="1225592934"/>
                    </a:ext>
                  </a:extLst>
                </a:gridCol>
              </a:tblGrid>
              <a:tr h="907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129997185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ENSMUSG00000001507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862495050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ENSMUSG00000027009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4105060797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ENSMUSG00000020689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873606125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ENSMUSG00000020758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835817142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ENSMUSG00000025321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934055008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ENSMUSG00000024421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0809758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ENSMUSG00000026639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451290953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ENSMUSG00000026479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287349073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ENSMUSG00000029304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222192805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ENSMUSG00000020592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849033860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ENSMUSG00000017009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861576850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ENSMUSG00000040152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377241941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ENSMUSG00000028047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275012049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888867264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69425514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218249455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87238071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4139407862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495298220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57252815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799742043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381936243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328839143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818072217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443224035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498673437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21052455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948372916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800920634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744149631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4022048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21185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051D099-797C-41ED-B472-A1EC2D29AB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73"/>
          <a:stretch/>
        </p:blipFill>
        <p:spPr>
          <a:xfrm>
            <a:off x="285226" y="697385"/>
            <a:ext cx="8187655" cy="4518088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14A63E1-515B-4530-92E0-AAC86AC37E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694747"/>
              </p:ext>
            </p:extLst>
          </p:nvPr>
        </p:nvGraphicFramePr>
        <p:xfrm>
          <a:off x="9152055" y="1748629"/>
          <a:ext cx="1972883" cy="2970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72883">
                  <a:extLst>
                    <a:ext uri="{9D8B030D-6E8A-4147-A177-3AD203B41FA5}">
                      <a16:colId xmlns:a16="http://schemas.microsoft.com/office/drawing/2014/main" val="1054788612"/>
                    </a:ext>
                  </a:extLst>
                </a:gridCol>
              </a:tblGrid>
              <a:tr h="86321">
                <a:tc>
                  <a:txBody>
                    <a:bodyPr/>
                    <a:lstStyle/>
                    <a:p>
                      <a:pPr algn="l" fontAlgn="ctr"/>
                      <a:r>
                        <a:rPr lang="en-US" sz="400" u="none" strike="noStrike">
                          <a:effectLst/>
                        </a:rPr>
                        <a:t>ID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924" marR="3924" marT="3924" marB="0" anchor="ctr"/>
                </a:tc>
                <a:extLst>
                  <a:ext uri="{0D108BD9-81ED-4DB2-BD59-A6C34878D82A}">
                    <a16:rowId xmlns:a16="http://schemas.microsoft.com/office/drawing/2014/main" val="2621345784"/>
                  </a:ext>
                </a:extLst>
              </a:tr>
              <a:tr h="1922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ENSMUSG00000052688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924" marR="3924" marT="3924" marB="0" anchor="ctr"/>
                </a:tc>
                <a:extLst>
                  <a:ext uri="{0D108BD9-81ED-4DB2-BD59-A6C34878D82A}">
                    <a16:rowId xmlns:a16="http://schemas.microsoft.com/office/drawing/2014/main" val="1211548479"/>
                  </a:ext>
                </a:extLst>
              </a:tr>
              <a:tr h="1922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ENSMUSG00000015143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924" marR="3924" marT="3924" marB="0" anchor="ctr"/>
                </a:tc>
                <a:extLst>
                  <a:ext uri="{0D108BD9-81ED-4DB2-BD59-A6C34878D82A}">
                    <a16:rowId xmlns:a16="http://schemas.microsoft.com/office/drawing/2014/main" val="1523429509"/>
                  </a:ext>
                </a:extLst>
              </a:tr>
              <a:tr h="1922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ENSMUSG00000030786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924" marR="3924" marT="3924" marB="0" anchor="ctr"/>
                </a:tc>
                <a:extLst>
                  <a:ext uri="{0D108BD9-81ED-4DB2-BD59-A6C34878D82A}">
                    <a16:rowId xmlns:a16="http://schemas.microsoft.com/office/drawing/2014/main" val="2092003755"/>
                  </a:ext>
                </a:extLst>
              </a:tr>
              <a:tr h="1922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ENSMUSG00000000290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924" marR="3924" marT="3924" marB="0" anchor="ctr"/>
                </a:tc>
                <a:extLst>
                  <a:ext uri="{0D108BD9-81ED-4DB2-BD59-A6C34878D82A}">
                    <a16:rowId xmlns:a16="http://schemas.microsoft.com/office/drawing/2014/main" val="3343562457"/>
                  </a:ext>
                </a:extLst>
              </a:tr>
              <a:tr h="1922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ENSMUSG00000024421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924" marR="3924" marT="3924" marB="0" anchor="ctr"/>
                </a:tc>
                <a:extLst>
                  <a:ext uri="{0D108BD9-81ED-4DB2-BD59-A6C34878D82A}">
                    <a16:rowId xmlns:a16="http://schemas.microsoft.com/office/drawing/2014/main" val="3474233267"/>
                  </a:ext>
                </a:extLst>
              </a:tr>
              <a:tr h="1922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ENSMUSG00000026639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924" marR="3924" marT="3924" marB="0" anchor="ctr"/>
                </a:tc>
                <a:extLst>
                  <a:ext uri="{0D108BD9-81ED-4DB2-BD59-A6C34878D82A}">
                    <a16:rowId xmlns:a16="http://schemas.microsoft.com/office/drawing/2014/main" val="490851877"/>
                  </a:ext>
                </a:extLst>
              </a:tr>
              <a:tr h="1922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ENSMUSG00000026479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924" marR="3924" marT="3924" marB="0" anchor="ctr"/>
                </a:tc>
                <a:extLst>
                  <a:ext uri="{0D108BD9-81ED-4DB2-BD59-A6C34878D82A}">
                    <a16:rowId xmlns:a16="http://schemas.microsoft.com/office/drawing/2014/main" val="774716062"/>
                  </a:ext>
                </a:extLst>
              </a:tr>
              <a:tr h="1922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ENSMUSG00000032462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924" marR="3924" marT="3924" marB="0" anchor="ctr"/>
                </a:tc>
                <a:extLst>
                  <a:ext uri="{0D108BD9-81ED-4DB2-BD59-A6C34878D82A}">
                    <a16:rowId xmlns:a16="http://schemas.microsoft.com/office/drawing/2014/main" val="1569606065"/>
                  </a:ext>
                </a:extLst>
              </a:tr>
              <a:tr h="1922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ENSMUSG00000020901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924" marR="3924" marT="3924" marB="0" anchor="ctr"/>
                </a:tc>
                <a:extLst>
                  <a:ext uri="{0D108BD9-81ED-4DB2-BD59-A6C34878D82A}">
                    <a16:rowId xmlns:a16="http://schemas.microsoft.com/office/drawing/2014/main" val="1910860396"/>
                  </a:ext>
                </a:extLst>
              </a:tr>
              <a:tr h="1922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ENSMUSG00000044594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924" marR="3924" marT="3924" marB="0" anchor="ctr"/>
                </a:tc>
                <a:extLst>
                  <a:ext uri="{0D108BD9-81ED-4DB2-BD59-A6C34878D82A}">
                    <a16:rowId xmlns:a16="http://schemas.microsoft.com/office/drawing/2014/main" val="4011604975"/>
                  </a:ext>
                </a:extLst>
              </a:tr>
              <a:tr h="1922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ENSMUSG00000062345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924" marR="3924" marT="3924" marB="0" anchor="ctr"/>
                </a:tc>
                <a:extLst>
                  <a:ext uri="{0D108BD9-81ED-4DB2-BD59-A6C34878D82A}">
                    <a16:rowId xmlns:a16="http://schemas.microsoft.com/office/drawing/2014/main" val="86650796"/>
                  </a:ext>
                </a:extLst>
              </a:tr>
              <a:tr h="1922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ENSMUSG00000042842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924" marR="3924" marT="3924" marB="0" anchor="ctr"/>
                </a:tc>
                <a:extLst>
                  <a:ext uri="{0D108BD9-81ED-4DB2-BD59-A6C34878D82A}">
                    <a16:rowId xmlns:a16="http://schemas.microsoft.com/office/drawing/2014/main" val="1042646028"/>
                  </a:ext>
                </a:extLst>
              </a:tr>
              <a:tr h="1922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ENSMUSG00000045827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924" marR="3924" marT="3924" marB="0" anchor="ctr"/>
                </a:tc>
                <a:extLst>
                  <a:ext uri="{0D108BD9-81ED-4DB2-BD59-A6C34878D82A}">
                    <a16:rowId xmlns:a16="http://schemas.microsoft.com/office/drawing/2014/main" val="3441559603"/>
                  </a:ext>
                </a:extLst>
              </a:tr>
              <a:tr h="1922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ENSMUSG00000039005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924" marR="3924" marT="3924" marB="0" anchor="ctr"/>
                </a:tc>
                <a:extLst>
                  <a:ext uri="{0D108BD9-81ED-4DB2-BD59-A6C34878D82A}">
                    <a16:rowId xmlns:a16="http://schemas.microsoft.com/office/drawing/2014/main" val="1661212950"/>
                  </a:ext>
                </a:extLst>
              </a:tr>
              <a:tr h="1922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ENSMUSG00000021823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924" marR="3924" marT="3924" marB="0" anchor="ctr"/>
                </a:tc>
                <a:extLst>
                  <a:ext uri="{0D108BD9-81ED-4DB2-BD59-A6C34878D82A}">
                    <a16:rowId xmlns:a16="http://schemas.microsoft.com/office/drawing/2014/main" val="1048472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47730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B1BD854-64FA-4D66-9C67-2D2924FC6C9F}"/>
              </a:ext>
            </a:extLst>
          </p:cNvPr>
          <p:cNvGrpSpPr/>
          <p:nvPr/>
        </p:nvGrpSpPr>
        <p:grpSpPr>
          <a:xfrm>
            <a:off x="285225" y="0"/>
            <a:ext cx="7407479" cy="6795083"/>
            <a:chOff x="0" y="0"/>
            <a:chExt cx="8556771" cy="773638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D3EF2DE-5C38-4923-AE09-A65312541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8556771" cy="392823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E6069BE-EB80-4603-8291-CB66E1289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928230"/>
              <a:ext cx="8556771" cy="3808157"/>
            </a:xfrm>
            <a:prstGeom prst="rect">
              <a:avLst/>
            </a:prstGeom>
          </p:spPr>
        </p:pic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8167E1B-D067-4856-9511-EF96FD969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284633"/>
              </p:ext>
            </p:extLst>
          </p:nvPr>
        </p:nvGraphicFramePr>
        <p:xfrm>
          <a:off x="8488873" y="731692"/>
          <a:ext cx="2844654" cy="79124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44654">
                  <a:extLst>
                    <a:ext uri="{9D8B030D-6E8A-4147-A177-3AD203B41FA5}">
                      <a16:colId xmlns:a16="http://schemas.microsoft.com/office/drawing/2014/main" val="2087623060"/>
                    </a:ext>
                  </a:extLst>
                </a:gridCol>
              </a:tblGrid>
              <a:tr h="798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755924040"/>
                  </a:ext>
                </a:extLst>
              </a:tr>
              <a:tr h="19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ENSMUSG00000025351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3869625883"/>
                  </a:ext>
                </a:extLst>
              </a:tr>
              <a:tr h="19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ENSMUSG00000027646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3943866926"/>
                  </a:ext>
                </a:extLst>
              </a:tr>
              <a:tr h="19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ENSMUSG00000021477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1278884732"/>
                  </a:ext>
                </a:extLst>
              </a:tr>
              <a:tr h="19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ENSMUSG00000023067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2768936559"/>
                  </a:ext>
                </a:extLst>
              </a:tr>
              <a:tr h="19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ENSMUSG00000007989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1588255633"/>
                  </a:ext>
                </a:extLst>
              </a:tr>
              <a:tr h="19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ENSMUSG00000022831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4150595290"/>
                  </a:ext>
                </a:extLst>
              </a:tr>
              <a:tr h="19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ENSMUSG00000020689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3096002375"/>
                  </a:ext>
                </a:extLst>
              </a:tr>
              <a:tr h="19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ENSMUSG00000004864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736969141"/>
                  </a:ext>
                </a:extLst>
              </a:tr>
              <a:tr h="19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ENSMUSG00000031207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3769000523"/>
                  </a:ext>
                </a:extLst>
              </a:tr>
              <a:tr h="19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ENSMUSG00000032470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4169774255"/>
                  </a:ext>
                </a:extLst>
              </a:tr>
              <a:tr h="19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ENSMUSG00000032462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590232337"/>
                  </a:ext>
                </a:extLst>
              </a:tr>
              <a:tr h="19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ENSMUSG00000020901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169346489"/>
                  </a:ext>
                </a:extLst>
              </a:tr>
              <a:tr h="19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ENSMUSG00000024998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1466861127"/>
                  </a:ext>
                </a:extLst>
              </a:tr>
              <a:tr h="19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ENSMUSG00000046223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1441966057"/>
                  </a:ext>
                </a:extLst>
              </a:tr>
              <a:tr h="19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ENSMUSG00000021822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3836909262"/>
                  </a:ext>
                </a:extLst>
              </a:tr>
              <a:tr h="19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ENSMUSG00000020592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2718083486"/>
                  </a:ext>
                </a:extLst>
              </a:tr>
              <a:tr h="19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ENSMUSG00000017009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421745888"/>
                  </a:ext>
                </a:extLst>
              </a:tr>
              <a:tr h="19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ENSMUSG00000040152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792101426"/>
                  </a:ext>
                </a:extLst>
              </a:tr>
              <a:tr h="19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ENSMUSG00000039005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197922351"/>
                  </a:ext>
                </a:extLst>
              </a:tr>
              <a:tr h="19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ENSMUSG00000030170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969320686"/>
                  </a:ext>
                </a:extLst>
              </a:tr>
              <a:tr h="19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ENSMUSG00000022382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1671326555"/>
                  </a:ext>
                </a:extLst>
              </a:tr>
              <a:tr h="79802"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4091363662"/>
                  </a:ext>
                </a:extLst>
              </a:tr>
              <a:tr h="79802"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3237419790"/>
                  </a:ext>
                </a:extLst>
              </a:tr>
              <a:tr h="79802"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3700196933"/>
                  </a:ext>
                </a:extLst>
              </a:tr>
              <a:tr h="79802"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3415527327"/>
                  </a:ext>
                </a:extLst>
              </a:tr>
              <a:tr h="79802"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665811945"/>
                  </a:ext>
                </a:extLst>
              </a:tr>
              <a:tr h="79802"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1062410981"/>
                  </a:ext>
                </a:extLst>
              </a:tr>
              <a:tr h="79802"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3990502284"/>
                  </a:ext>
                </a:extLst>
              </a:tr>
              <a:tr h="79802"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365988167"/>
                  </a:ext>
                </a:extLst>
              </a:tr>
              <a:tr h="79802"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3694186825"/>
                  </a:ext>
                </a:extLst>
              </a:tr>
              <a:tr h="79802"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1551869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01086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96C2A18-9070-46CF-A784-DCA147E4E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5342"/>
            <a:ext cx="9414965" cy="5473817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FB19F44-2FAD-409A-AF58-BD7099B9F1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945126"/>
              </p:ext>
            </p:extLst>
          </p:nvPr>
        </p:nvGraphicFramePr>
        <p:xfrm>
          <a:off x="9911592" y="2051079"/>
          <a:ext cx="1902903" cy="25820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02903">
                  <a:extLst>
                    <a:ext uri="{9D8B030D-6E8A-4147-A177-3AD203B41FA5}">
                      <a16:colId xmlns:a16="http://schemas.microsoft.com/office/drawing/2014/main" val="1024826663"/>
                    </a:ext>
                  </a:extLst>
                </a:gridCol>
              </a:tblGrid>
              <a:tr h="931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400" u="none" strike="noStrike">
                          <a:effectLst/>
                        </a:rPr>
                        <a:t>ID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313176250"/>
                  </a:ext>
                </a:extLst>
              </a:tr>
              <a:tr h="2074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ENSMUSG00000001750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1727961961"/>
                  </a:ext>
                </a:extLst>
              </a:tr>
              <a:tr h="2074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ENSMUSG00000001348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3529774013"/>
                  </a:ext>
                </a:extLst>
              </a:tr>
              <a:tr h="2074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ENSMUSG00000028111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3887360238"/>
                  </a:ext>
                </a:extLst>
              </a:tr>
              <a:tr h="2074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ENSMUSG00000021477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4004391066"/>
                  </a:ext>
                </a:extLst>
              </a:tr>
              <a:tr h="2074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ENSMUSG00000014599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390003259"/>
                  </a:ext>
                </a:extLst>
              </a:tr>
              <a:tr h="2074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ENSMUSG00000073421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602057699"/>
                  </a:ext>
                </a:extLst>
              </a:tr>
              <a:tr h="2074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ENSMUSG00000060586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3952499835"/>
                  </a:ext>
                </a:extLst>
              </a:tr>
              <a:tr h="2074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ENSMUSG00000079547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2002718421"/>
                  </a:ext>
                </a:extLst>
              </a:tr>
              <a:tr h="2074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ENSMUSG00000030830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4007113587"/>
                  </a:ext>
                </a:extLst>
              </a:tr>
              <a:tr h="2074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ENSMUSG00000000290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2791804003"/>
                  </a:ext>
                </a:extLst>
              </a:tr>
              <a:tr h="2074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ENSMUSG00000039005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3118879870"/>
                  </a:ext>
                </a:extLst>
              </a:tr>
              <a:tr h="2074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ENSMUSG00000089669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796238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6367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F37AE48-7CC7-4540-8FE6-95DD2AEC5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89" y="478173"/>
            <a:ext cx="8487945" cy="5675152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A5C570D-E08F-4579-9AF1-E61CB87560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306320"/>
              </p:ext>
            </p:extLst>
          </p:nvPr>
        </p:nvGraphicFramePr>
        <p:xfrm>
          <a:off x="9404058" y="1253334"/>
          <a:ext cx="2044992" cy="54695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44992">
                  <a:extLst>
                    <a:ext uri="{9D8B030D-6E8A-4147-A177-3AD203B41FA5}">
                      <a16:colId xmlns:a16="http://schemas.microsoft.com/office/drawing/2014/main" val="472775071"/>
                    </a:ext>
                  </a:extLst>
                </a:gridCol>
              </a:tblGrid>
              <a:tr h="722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127075011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ENSMUSG00000031780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191671423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ENSMUSG00000094686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191586393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ENSMUSG00000031779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3012663272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ENSMUSG00000018927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3082766956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ENSMUSG00000009185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3531654061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ENSMUSG00000019122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3247075735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ENSMUSG00000049103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1755002055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ENSMUSG00000079227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2980357149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ENSMUSG00000014599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1026786370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ENSMUSG00000071714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1001158475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ENSMUSG00000071713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2184453314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ENSMUSG00000033467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2663019460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ENSMUSG00000041324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3796493140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ENSMUSG00000037035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2001405763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ENSMUSG00000022514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1187870227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ENSMUSG00000026070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60327809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ENSMUSG00000031304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3799987395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ENSMUSG00000030748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2309230666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ENSMUSG00000003882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2742714799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ENSMUSG00000040329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2868904869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ENSMUSG00000022146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1658843786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ENSMUSG00000089669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4119290087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ENSMUSG00000028965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2145800107"/>
                  </a:ext>
                </a:extLst>
              </a:tr>
              <a:tr h="7224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3613831620"/>
                  </a:ext>
                </a:extLst>
              </a:tr>
              <a:tr h="7224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321084247"/>
                  </a:ext>
                </a:extLst>
              </a:tr>
              <a:tr h="7224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2100530998"/>
                  </a:ext>
                </a:extLst>
              </a:tr>
              <a:tr h="7224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3225078344"/>
                  </a:ext>
                </a:extLst>
              </a:tr>
              <a:tr h="7224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2360641176"/>
                  </a:ext>
                </a:extLst>
              </a:tr>
              <a:tr h="7224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2046234654"/>
                  </a:ext>
                </a:extLst>
              </a:tr>
              <a:tr h="7224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538083568"/>
                  </a:ext>
                </a:extLst>
              </a:tr>
              <a:tr h="7224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3160395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56317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89921D8-0EDD-4213-8811-8D8E3BBCF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06" y="868509"/>
            <a:ext cx="8331444" cy="5120982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E425909-7F7A-41F8-B35F-78597A1B5C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151987"/>
              </p:ext>
            </p:extLst>
          </p:nvPr>
        </p:nvGraphicFramePr>
        <p:xfrm>
          <a:off x="9696451" y="1285875"/>
          <a:ext cx="2438400" cy="54815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732291712"/>
                    </a:ext>
                  </a:extLst>
                </a:gridCol>
              </a:tblGrid>
              <a:tr h="769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3489707060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ENSMUSG00000020357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1605089074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ENSMUSG00000027646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1722664339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ENSMUSG00000015143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3753382911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ENSMUSG00000001507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3961307287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ENSMUSG00000027009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3593955977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ENSMUSG00000020689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2141063349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ENSMUSG00000020758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3046167407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ENSMUSG00000025321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1879687455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ENSMUSG00000024421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1340534671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ENSMUSG00000026639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1947361684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ENSMUSG00000026479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4239840866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ENSMUSG00000031284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1765466406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ENSMUSG00000032462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3343846406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ENSMUSG00000020901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1649968646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ENSMUSG00000032006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2496044085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ENSMUSG00000029304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782766976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ENSMUSG00000040152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3772781788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ENSMUSG00000028047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3745153048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ENSMUSG00000034116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1578694254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ENSMUSG00000021823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2361869979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75644255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739169344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597041484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2108191098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379935426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2788182885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1409126665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3488524852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3064975590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4223102443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5665449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11934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03487E-7700-46C3-B93E-7244DF85A639}"/>
              </a:ext>
            </a:extLst>
          </p:cNvPr>
          <p:cNvSpPr txBox="1"/>
          <p:nvPr/>
        </p:nvSpPr>
        <p:spPr>
          <a:xfrm>
            <a:off x="705391" y="203382"/>
            <a:ext cx="6177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Down</a:t>
            </a:r>
            <a:r>
              <a:rPr lang="ko-KR" altLang="en-US" sz="2400" dirty="0"/>
              <a:t> </a:t>
            </a:r>
            <a:r>
              <a:rPr lang="en-US" altLang="ko-KR" sz="2400" dirty="0"/>
              <a:t>pathway </a:t>
            </a:r>
            <a:r>
              <a:rPr lang="en-US" altLang="ko-KR" dirty="0"/>
              <a:t>(adj p-value &lt; 0.05)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68C192-CBD8-4D75-9DB9-A9FA64508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14" y="1182848"/>
            <a:ext cx="11358171" cy="430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7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4F5422-2485-4630-BBDD-70B0FB8136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11"/>
          <a:stretch/>
        </p:blipFill>
        <p:spPr>
          <a:xfrm>
            <a:off x="391792" y="1931665"/>
            <a:ext cx="5891563" cy="47879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13B9B7D-9CE2-4344-AF8E-D17F072AF9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45"/>
          <a:stretch/>
        </p:blipFill>
        <p:spPr>
          <a:xfrm>
            <a:off x="6618914" y="1971412"/>
            <a:ext cx="4886544" cy="16627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B60122-8647-4288-9C7A-29CA83FDDEAF}"/>
              </a:ext>
            </a:extLst>
          </p:cNvPr>
          <p:cNvSpPr txBox="1"/>
          <p:nvPr/>
        </p:nvSpPr>
        <p:spPr>
          <a:xfrm>
            <a:off x="6774809" y="1651010"/>
            <a:ext cx="2214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Total read bases</a:t>
            </a:r>
            <a:endParaRPr lang="ko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DC981DF-AEAD-43DF-9746-B9C696C70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809" y="3908938"/>
            <a:ext cx="4730649" cy="15504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1B5641-69D4-44F9-B3F3-7115B35FAB9F}"/>
              </a:ext>
            </a:extLst>
          </p:cNvPr>
          <p:cNvSpPr txBox="1"/>
          <p:nvPr/>
        </p:nvSpPr>
        <p:spPr>
          <a:xfrm>
            <a:off x="6774809" y="3537783"/>
            <a:ext cx="2214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Total reads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0D5D2B-C7E1-4B6A-9A85-B1DBA56E4B12}"/>
              </a:ext>
            </a:extLst>
          </p:cNvPr>
          <p:cNvSpPr txBox="1"/>
          <p:nvPr/>
        </p:nvSpPr>
        <p:spPr>
          <a:xfrm>
            <a:off x="652243" y="1651010"/>
            <a:ext cx="2214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Summary of data</a:t>
            </a:r>
            <a:endParaRPr lang="ko-KR" altLang="en-US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0EA4627-BD02-4CC0-A4EF-FF2940C2474B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RNA sequencing – </a:t>
            </a:r>
            <a:r>
              <a:rPr lang="en-US" altLang="ko-KR" sz="3600" dirty="0"/>
              <a:t>summary of data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008489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0F70F7F-0E00-4C91-B3C8-B354750453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376599"/>
              </p:ext>
            </p:extLst>
          </p:nvPr>
        </p:nvGraphicFramePr>
        <p:xfrm>
          <a:off x="1619541" y="476459"/>
          <a:ext cx="3171534" cy="4351332"/>
        </p:xfrm>
        <a:graphic>
          <a:graphicData uri="http://schemas.openxmlformats.org/drawingml/2006/table">
            <a:tbl>
              <a:tblPr/>
              <a:tblGrid>
                <a:gridCol w="3171534">
                  <a:extLst>
                    <a:ext uri="{9D8B030D-6E8A-4147-A177-3AD203B41FA5}">
                      <a16:colId xmlns:a16="http://schemas.microsoft.com/office/drawing/2014/main" val="2471574923"/>
                    </a:ext>
                  </a:extLst>
                </a:gridCol>
              </a:tblGrid>
              <a:tr h="3626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/>
                          <a:ea typeface="맑은 고딕" panose="020B0503020000020004" pitchFamily="50" charset="-127"/>
                        </a:rPr>
                        <a:t>ENSMUSG00000018796</a:t>
                      </a:r>
                    </a:p>
                  </a:txBody>
                  <a:tcPr marL="7400" marR="7400" marT="74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9324227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/>
                          <a:ea typeface="맑은 고딕" panose="020B0503020000020004" pitchFamily="50" charset="-127"/>
                        </a:rPr>
                        <a:t>ENSMUSG00000026003</a:t>
                      </a:r>
                    </a:p>
                  </a:txBody>
                  <a:tcPr marL="7400" marR="7400" marT="74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6052579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/>
                          <a:ea typeface="맑은 고딕" panose="020B0503020000020004" pitchFamily="50" charset="-127"/>
                        </a:rPr>
                        <a:t>ENSMUSG00000062908</a:t>
                      </a:r>
                    </a:p>
                  </a:txBody>
                  <a:tcPr marL="7400" marR="7400" marT="74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136178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/>
                          <a:ea typeface="맑은 고딕" panose="020B0503020000020004" pitchFamily="50" charset="-127"/>
                        </a:rPr>
                        <a:t>ENSMUSG00000018574</a:t>
                      </a:r>
                    </a:p>
                  </a:txBody>
                  <a:tcPr marL="7400" marR="7400" marT="74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3656440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/>
                          <a:ea typeface="맑은 고딕" panose="020B0503020000020004" pitchFamily="50" charset="-127"/>
                        </a:rPr>
                        <a:t>ENSMUSG00000028607</a:t>
                      </a:r>
                    </a:p>
                  </a:txBody>
                  <a:tcPr marL="7400" marR="7400" marT="74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3027768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/>
                          <a:ea typeface="맑은 고딕" panose="020B0503020000020004" pitchFamily="50" charset="-127"/>
                        </a:rPr>
                        <a:t>ENSMUSG00000010663</a:t>
                      </a:r>
                    </a:p>
                  </a:txBody>
                  <a:tcPr marL="7400" marR="7400" marT="74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6771716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/>
                          <a:ea typeface="맑은 고딕" panose="020B0503020000020004" pitchFamily="50" charset="-127"/>
                        </a:rPr>
                        <a:t>ENSMUSG00000024665</a:t>
                      </a:r>
                    </a:p>
                  </a:txBody>
                  <a:tcPr marL="7400" marR="7400" marT="74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1587224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/>
                          <a:ea typeface="맑은 고딕" panose="020B0503020000020004" pitchFamily="50" charset="-127"/>
                        </a:rPr>
                        <a:t>ENSMUSG00000025153</a:t>
                      </a:r>
                    </a:p>
                  </a:txBody>
                  <a:tcPr marL="7400" marR="7400" marT="74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6335142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/>
                          <a:ea typeface="맑은 고딕" panose="020B0503020000020004" pitchFamily="50" charset="-127"/>
                        </a:rPr>
                        <a:t>ENSMUSG00000027984</a:t>
                      </a:r>
                    </a:p>
                  </a:txBody>
                  <a:tcPr marL="7400" marR="7400" marT="74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8988769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/>
                          <a:ea typeface="맑은 고딕" panose="020B0503020000020004" pitchFamily="50" charset="-127"/>
                        </a:rPr>
                        <a:t>ENSMUSG00000025745</a:t>
                      </a:r>
                    </a:p>
                  </a:txBody>
                  <a:tcPr marL="7400" marR="7400" marT="74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3129553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/>
                          <a:ea typeface="맑은 고딕" panose="020B0503020000020004" pitchFamily="50" charset="-127"/>
                        </a:rPr>
                        <a:t>ENSMUSG00000059447</a:t>
                      </a:r>
                    </a:p>
                  </a:txBody>
                  <a:tcPr marL="7400" marR="7400" marT="74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0254867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/>
                          <a:ea typeface="맑은 고딕" panose="020B0503020000020004" pitchFamily="50" charset="-127"/>
                        </a:rPr>
                        <a:t>ENSMUSG00000037071</a:t>
                      </a:r>
                    </a:p>
                  </a:txBody>
                  <a:tcPr marL="7400" marR="7400" marT="74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9810909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C4F444E-EF71-4956-BFF7-3F1EF5A589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213989"/>
              </p:ext>
            </p:extLst>
          </p:nvPr>
        </p:nvGraphicFramePr>
        <p:xfrm>
          <a:off x="4114800" y="173564"/>
          <a:ext cx="9353550" cy="605790"/>
        </p:xfrm>
        <a:graphic>
          <a:graphicData uri="http://schemas.openxmlformats.org/drawingml/2006/table">
            <a:tbl>
              <a:tblPr/>
              <a:tblGrid>
                <a:gridCol w="9353550">
                  <a:extLst>
                    <a:ext uri="{9D8B030D-6E8A-4147-A177-3AD203B41FA5}">
                      <a16:colId xmlns:a16="http://schemas.microsoft.com/office/drawing/2014/main" val="11822848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br>
                        <a:rPr lang="en-US" u="sng" dirty="0">
                          <a:solidFill>
                            <a:srgbClr val="000099"/>
                          </a:solidFill>
                          <a:effectLst/>
                          <a:latin typeface="verdana" panose="020B0604030504040204" pitchFamily="34" charset="0"/>
                          <a:hlinkClick r:id="rId2"/>
                        </a:rPr>
                      </a:br>
                      <a:r>
                        <a:rPr lang="en-US" u="sng" dirty="0">
                          <a:solidFill>
                            <a:srgbClr val="000099"/>
                          </a:solidFill>
                          <a:effectLst/>
                          <a:latin typeface="verdana" panose="020B0604030504040204" pitchFamily="34" charset="0"/>
                          <a:hlinkClick r:id="rId2"/>
                        </a:rPr>
                        <a:t>Fatty acid metabolism</a:t>
                      </a:r>
                      <a:endParaRPr lang="en-US" dirty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441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98306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7CAC6329-1DC4-4232-9C9E-ADEF0B586F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898136"/>
              </p:ext>
            </p:extLst>
          </p:nvPr>
        </p:nvGraphicFramePr>
        <p:xfrm>
          <a:off x="1999666" y="721366"/>
          <a:ext cx="978686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715">
                  <a:extLst>
                    <a:ext uri="{9D8B030D-6E8A-4147-A177-3AD203B41FA5}">
                      <a16:colId xmlns:a16="http://schemas.microsoft.com/office/drawing/2014/main" val="2480315309"/>
                    </a:ext>
                  </a:extLst>
                </a:gridCol>
                <a:gridCol w="889715">
                  <a:extLst>
                    <a:ext uri="{9D8B030D-6E8A-4147-A177-3AD203B41FA5}">
                      <a16:colId xmlns:a16="http://schemas.microsoft.com/office/drawing/2014/main" val="3910611701"/>
                    </a:ext>
                  </a:extLst>
                </a:gridCol>
                <a:gridCol w="889715">
                  <a:extLst>
                    <a:ext uri="{9D8B030D-6E8A-4147-A177-3AD203B41FA5}">
                      <a16:colId xmlns:a16="http://schemas.microsoft.com/office/drawing/2014/main" val="197730989"/>
                    </a:ext>
                  </a:extLst>
                </a:gridCol>
                <a:gridCol w="889715">
                  <a:extLst>
                    <a:ext uri="{9D8B030D-6E8A-4147-A177-3AD203B41FA5}">
                      <a16:colId xmlns:a16="http://schemas.microsoft.com/office/drawing/2014/main" val="1348554098"/>
                    </a:ext>
                  </a:extLst>
                </a:gridCol>
                <a:gridCol w="889715">
                  <a:extLst>
                    <a:ext uri="{9D8B030D-6E8A-4147-A177-3AD203B41FA5}">
                      <a16:colId xmlns:a16="http://schemas.microsoft.com/office/drawing/2014/main" val="2819981477"/>
                    </a:ext>
                  </a:extLst>
                </a:gridCol>
                <a:gridCol w="889715">
                  <a:extLst>
                    <a:ext uri="{9D8B030D-6E8A-4147-A177-3AD203B41FA5}">
                      <a16:colId xmlns:a16="http://schemas.microsoft.com/office/drawing/2014/main" val="313514522"/>
                    </a:ext>
                  </a:extLst>
                </a:gridCol>
                <a:gridCol w="889715">
                  <a:extLst>
                    <a:ext uri="{9D8B030D-6E8A-4147-A177-3AD203B41FA5}">
                      <a16:colId xmlns:a16="http://schemas.microsoft.com/office/drawing/2014/main" val="122991837"/>
                    </a:ext>
                  </a:extLst>
                </a:gridCol>
                <a:gridCol w="889715">
                  <a:extLst>
                    <a:ext uri="{9D8B030D-6E8A-4147-A177-3AD203B41FA5}">
                      <a16:colId xmlns:a16="http://schemas.microsoft.com/office/drawing/2014/main" val="1948034835"/>
                    </a:ext>
                  </a:extLst>
                </a:gridCol>
                <a:gridCol w="889715">
                  <a:extLst>
                    <a:ext uri="{9D8B030D-6E8A-4147-A177-3AD203B41FA5}">
                      <a16:colId xmlns:a16="http://schemas.microsoft.com/office/drawing/2014/main" val="1218042183"/>
                    </a:ext>
                  </a:extLst>
                </a:gridCol>
                <a:gridCol w="889715">
                  <a:extLst>
                    <a:ext uri="{9D8B030D-6E8A-4147-A177-3AD203B41FA5}">
                      <a16:colId xmlns:a16="http://schemas.microsoft.com/office/drawing/2014/main" val="390493385"/>
                    </a:ext>
                  </a:extLst>
                </a:gridCol>
                <a:gridCol w="889715">
                  <a:extLst>
                    <a:ext uri="{9D8B030D-6E8A-4147-A177-3AD203B41FA5}">
                      <a16:colId xmlns:a16="http://schemas.microsoft.com/office/drawing/2014/main" val="27558376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F87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P2</a:t>
                      </a:r>
                    </a:p>
                  </a:txBody>
                  <a:tcPr marL="9525" marR="9525" marT="9525" marB="0" anchor="ctr">
                    <a:solidFill>
                      <a:srgbClr val="F87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P4</a:t>
                      </a:r>
                    </a:p>
                  </a:txBody>
                  <a:tcPr marL="9525" marR="9525" marT="9525" marB="0" anchor="ctr">
                    <a:solidFill>
                      <a:srgbClr val="F87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P6</a:t>
                      </a:r>
                    </a:p>
                  </a:txBody>
                  <a:tcPr marL="9525" marR="9525" marT="9525" marB="0" anchor="ctr">
                    <a:solidFill>
                      <a:srgbClr val="F87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P8</a:t>
                      </a:r>
                    </a:p>
                  </a:txBody>
                  <a:tcPr marL="9525" marR="9525" marT="9525" marB="0" anchor="ctr">
                    <a:solidFill>
                      <a:srgbClr val="F87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P9</a:t>
                      </a:r>
                    </a:p>
                  </a:txBody>
                  <a:tcPr marL="9525" marR="9525" marT="9525" marB="0" anchor="ctr">
                    <a:solidFill>
                      <a:srgbClr val="F87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W5</a:t>
                      </a:r>
                    </a:p>
                  </a:txBody>
                  <a:tcPr marL="9525" marR="9525" marT="9525" marB="0" anchor="ctr">
                    <a:solidFill>
                      <a:srgbClr val="F87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W6</a:t>
                      </a:r>
                    </a:p>
                  </a:txBody>
                  <a:tcPr marL="9525" marR="9525" marT="9525" marB="0" anchor="ctr">
                    <a:solidFill>
                      <a:srgbClr val="F87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W7</a:t>
                      </a:r>
                    </a:p>
                  </a:txBody>
                  <a:tcPr marL="9525" marR="9525" marT="9525" marB="0" anchor="ctr">
                    <a:solidFill>
                      <a:srgbClr val="F87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W8</a:t>
                      </a:r>
                    </a:p>
                  </a:txBody>
                  <a:tcPr marL="9525" marR="9525" marT="9525" marB="0" anchor="ctr">
                    <a:solidFill>
                      <a:srgbClr val="F87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W9</a:t>
                      </a:r>
                    </a:p>
                  </a:txBody>
                  <a:tcPr marL="9525" marR="9525" marT="9525" marB="0" anchor="ctr">
                    <a:solidFill>
                      <a:srgbClr val="F878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377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TDS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0.803222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0.384752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0.424111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0.259821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-0.06038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0.217638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0.266901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0.320518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0.02956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0.272791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029482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408702F7-9EC2-4CBA-8E1B-014CD690C5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589467"/>
              </p:ext>
            </p:extLst>
          </p:nvPr>
        </p:nvGraphicFramePr>
        <p:xfrm>
          <a:off x="716150" y="721366"/>
          <a:ext cx="1116946" cy="7416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619">
                  <a:extLst>
                    <a:ext uri="{9D8B030D-6E8A-4147-A177-3AD203B41FA5}">
                      <a16:colId xmlns:a16="http://schemas.microsoft.com/office/drawing/2014/main" val="1081328202"/>
                    </a:ext>
                  </a:extLst>
                </a:gridCol>
                <a:gridCol w="592327">
                  <a:extLst>
                    <a:ext uri="{9D8B030D-6E8A-4147-A177-3AD203B41FA5}">
                      <a16:colId xmlns:a16="http://schemas.microsoft.com/office/drawing/2014/main" val="3769205492"/>
                    </a:ext>
                  </a:extLst>
                </a:gridCol>
              </a:tblGrid>
              <a:tr h="247227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F87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TDS(mean)</a:t>
                      </a:r>
                    </a:p>
                  </a:txBody>
                  <a:tcPr marL="9525" marR="9525" marT="9525" marB="0" anchor="ctr">
                    <a:solidFill>
                      <a:srgbClr val="F878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911608"/>
                  </a:ext>
                </a:extLst>
              </a:tr>
              <a:tr h="2472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Pink1 K/O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0.362305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63715"/>
                  </a:ext>
                </a:extLst>
              </a:tr>
              <a:tr h="2472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WT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0.221482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41129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40F465CE-13A7-466A-9F9C-310868A7A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38" y="2428874"/>
            <a:ext cx="3860791" cy="43665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B5A26B-CE8C-475C-945F-95DDE310D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38" y="1522232"/>
            <a:ext cx="2092588" cy="7777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E7FC58-B69D-4640-9334-6770676C2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250" y="6211766"/>
            <a:ext cx="7038975" cy="4868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CF90E85-38DB-4A00-A938-CBB72A8FF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0351" y="1596001"/>
            <a:ext cx="9115424" cy="8690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9DE02C-0C83-4411-B202-7AB9A68F131C}"/>
              </a:ext>
            </a:extLst>
          </p:cNvPr>
          <p:cNvSpPr txBox="1"/>
          <p:nvPr/>
        </p:nvSpPr>
        <p:spPr>
          <a:xfrm>
            <a:off x="642353" y="92164"/>
            <a:ext cx="2714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TDS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analysis</a:t>
            </a:r>
            <a:endParaRPr lang="ko-KR" altLang="en-US" sz="28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CA553C1-FF44-4EF2-B172-5737B7056A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1786" y="2598028"/>
            <a:ext cx="5636290" cy="342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98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54604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84351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17203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90233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70141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7778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09560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0588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FD96EB3-01A8-4142-A184-BE592DA4D634}"/>
              </a:ext>
            </a:extLst>
          </p:cNvPr>
          <p:cNvSpPr/>
          <p:nvPr/>
        </p:nvSpPr>
        <p:spPr>
          <a:xfrm>
            <a:off x="301083" y="1728440"/>
            <a:ext cx="1862253" cy="903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QC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9D85A28-F44C-49AB-ACFD-A2CC25191768}"/>
              </a:ext>
            </a:extLst>
          </p:cNvPr>
          <p:cNvSpPr/>
          <p:nvPr/>
        </p:nvSpPr>
        <p:spPr>
          <a:xfrm>
            <a:off x="2683727" y="1728440"/>
            <a:ext cx="1862253" cy="903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Alignment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C3CDBA2-085A-4A4F-B669-9FEB8EAC6D91}"/>
              </a:ext>
            </a:extLst>
          </p:cNvPr>
          <p:cNvSpPr/>
          <p:nvPr/>
        </p:nvSpPr>
        <p:spPr>
          <a:xfrm>
            <a:off x="5066371" y="1728440"/>
            <a:ext cx="1862253" cy="903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Expression call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4AA7C30-33D8-4E0D-8EF1-0906D072C49A}"/>
              </a:ext>
            </a:extLst>
          </p:cNvPr>
          <p:cNvSpPr/>
          <p:nvPr/>
        </p:nvSpPr>
        <p:spPr>
          <a:xfrm>
            <a:off x="7449015" y="1728440"/>
            <a:ext cx="1862253" cy="903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dk1"/>
                </a:solidFill>
              </a:rPr>
              <a:t>DEG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sz="900" dirty="0" err="1"/>
              <a:t>Differentillay</a:t>
            </a:r>
            <a:r>
              <a:rPr lang="en-US" altLang="ko-KR" sz="900" dirty="0"/>
              <a:t> expressed gene</a:t>
            </a:r>
            <a:r>
              <a:rPr lang="en-US" altLang="ko-KR" dirty="0"/>
              <a:t>)</a:t>
            </a:r>
            <a:endParaRPr lang="ko-KR" altLang="en-US" dirty="0">
              <a:solidFill>
                <a:schemeClr val="dk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D33B316-F399-44F5-A707-11E45B837760}"/>
              </a:ext>
            </a:extLst>
          </p:cNvPr>
          <p:cNvSpPr/>
          <p:nvPr/>
        </p:nvSpPr>
        <p:spPr>
          <a:xfrm>
            <a:off x="9831659" y="1728440"/>
            <a:ext cx="1862253" cy="903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dk1"/>
                </a:solidFill>
              </a:rPr>
              <a:t>Pathway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sz="1600" dirty="0"/>
              <a:t>Gene ontology</a:t>
            </a:r>
            <a:r>
              <a:rPr lang="en-US" altLang="ko-KR" dirty="0"/>
              <a:t>)</a:t>
            </a:r>
            <a:endParaRPr lang="ko-KR" altLang="en-US" dirty="0">
              <a:solidFill>
                <a:schemeClr val="dk1"/>
              </a:solidFill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721B99C5-A789-4663-B28F-B956DD1D4E07}"/>
              </a:ext>
            </a:extLst>
          </p:cNvPr>
          <p:cNvSpPr/>
          <p:nvPr/>
        </p:nvSpPr>
        <p:spPr>
          <a:xfrm>
            <a:off x="2297151" y="2135459"/>
            <a:ext cx="234176" cy="139390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EB655C40-E150-4A56-AFCC-353957087735}"/>
              </a:ext>
            </a:extLst>
          </p:cNvPr>
          <p:cNvSpPr/>
          <p:nvPr/>
        </p:nvSpPr>
        <p:spPr>
          <a:xfrm>
            <a:off x="4698380" y="2135459"/>
            <a:ext cx="234176" cy="139390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D8C2F8F-76DF-463D-A53C-BD2B8E4301EE}"/>
              </a:ext>
            </a:extLst>
          </p:cNvPr>
          <p:cNvSpPr/>
          <p:nvPr/>
        </p:nvSpPr>
        <p:spPr>
          <a:xfrm>
            <a:off x="7099609" y="2135459"/>
            <a:ext cx="234176" cy="139390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6F5E7B11-FD6E-4880-9FC8-3133F9C08FDE}"/>
              </a:ext>
            </a:extLst>
          </p:cNvPr>
          <p:cNvSpPr/>
          <p:nvPr/>
        </p:nvSpPr>
        <p:spPr>
          <a:xfrm>
            <a:off x="9500838" y="2135459"/>
            <a:ext cx="234176" cy="139390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EBF44685-ADFE-4F10-AE14-CB81F44843C9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Analysis pipeline</a:t>
            </a:r>
            <a:endParaRPr lang="ko-KR" altLang="en-US" b="1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26641A85-335A-4DFB-995B-DEC390F978DD}"/>
              </a:ext>
            </a:extLst>
          </p:cNvPr>
          <p:cNvSpPr/>
          <p:nvPr/>
        </p:nvSpPr>
        <p:spPr>
          <a:xfrm rot="5400000">
            <a:off x="905822" y="2955790"/>
            <a:ext cx="581218" cy="365203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0394C034-1D7B-4579-AF82-274035216E74}"/>
              </a:ext>
            </a:extLst>
          </p:cNvPr>
          <p:cNvSpPr/>
          <p:nvPr/>
        </p:nvSpPr>
        <p:spPr>
          <a:xfrm rot="5400000">
            <a:off x="3324243" y="2955790"/>
            <a:ext cx="581218" cy="365203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F6F22F1B-6E88-44D3-8227-8D82A077EF92}"/>
              </a:ext>
            </a:extLst>
          </p:cNvPr>
          <p:cNvSpPr/>
          <p:nvPr/>
        </p:nvSpPr>
        <p:spPr>
          <a:xfrm rot="5400000">
            <a:off x="5742664" y="2955790"/>
            <a:ext cx="581218" cy="365203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87958216-AB55-4AC3-B461-00FD4BEC5CF0}"/>
              </a:ext>
            </a:extLst>
          </p:cNvPr>
          <p:cNvSpPr/>
          <p:nvPr/>
        </p:nvSpPr>
        <p:spPr>
          <a:xfrm rot="5400000">
            <a:off x="8127632" y="2955790"/>
            <a:ext cx="581218" cy="365203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757673EB-B4D2-48A6-BB25-A94E189350A1}"/>
              </a:ext>
            </a:extLst>
          </p:cNvPr>
          <p:cNvSpPr/>
          <p:nvPr/>
        </p:nvSpPr>
        <p:spPr>
          <a:xfrm rot="5400000">
            <a:off x="10479147" y="2955790"/>
            <a:ext cx="581218" cy="365203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C4E795B-D61E-414B-B862-46973A91B288}"/>
              </a:ext>
            </a:extLst>
          </p:cNvPr>
          <p:cNvSpPr/>
          <p:nvPr/>
        </p:nvSpPr>
        <p:spPr>
          <a:xfrm>
            <a:off x="265304" y="3993492"/>
            <a:ext cx="1862253" cy="9032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FastQC</a:t>
            </a:r>
            <a:endParaRPr lang="en-US" altLang="ko-KR" sz="1600" dirty="0"/>
          </a:p>
          <a:p>
            <a:pPr algn="ctr"/>
            <a:r>
              <a:rPr lang="en-US" altLang="ko-KR" sz="1600" dirty="0" err="1"/>
              <a:t>Trimmomatic</a:t>
            </a:r>
            <a:endParaRPr lang="en-US" altLang="ko-KR" sz="1600" dirty="0"/>
          </a:p>
          <a:p>
            <a:pPr algn="ctr"/>
            <a:r>
              <a:rPr lang="en-US" altLang="ko-KR" sz="1600" dirty="0" err="1"/>
              <a:t>SortmeRNA</a:t>
            </a:r>
            <a:endParaRPr lang="ko-KR" altLang="en-US" sz="16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7027777-A99E-4632-8711-778492F900EB}"/>
              </a:ext>
            </a:extLst>
          </p:cNvPr>
          <p:cNvSpPr/>
          <p:nvPr/>
        </p:nvSpPr>
        <p:spPr>
          <a:xfrm>
            <a:off x="2683725" y="3993492"/>
            <a:ext cx="1862253" cy="9032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STAR</a:t>
            </a:r>
          </a:p>
          <a:p>
            <a:pPr algn="ctr"/>
            <a:r>
              <a:rPr lang="en-US" altLang="ko-KR" dirty="0" err="1"/>
              <a:t>RseqC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62D19C-68C7-46F9-AD89-A137188A72D8}"/>
              </a:ext>
            </a:extLst>
          </p:cNvPr>
          <p:cNvSpPr/>
          <p:nvPr/>
        </p:nvSpPr>
        <p:spPr>
          <a:xfrm>
            <a:off x="5102146" y="3993492"/>
            <a:ext cx="1862253" cy="9032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HTseq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3E83097-87C9-41A5-916E-DA6027D69F84}"/>
              </a:ext>
            </a:extLst>
          </p:cNvPr>
          <p:cNvSpPr/>
          <p:nvPr/>
        </p:nvSpPr>
        <p:spPr>
          <a:xfrm>
            <a:off x="7520567" y="3993492"/>
            <a:ext cx="1862253" cy="9032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DEseq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39E29A2-9742-43E1-9045-86297EF0F44F}"/>
              </a:ext>
            </a:extLst>
          </p:cNvPr>
          <p:cNvSpPr/>
          <p:nvPr/>
        </p:nvSpPr>
        <p:spPr>
          <a:xfrm>
            <a:off x="9938988" y="3993492"/>
            <a:ext cx="1862253" cy="9032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Plotting - </a:t>
            </a:r>
            <a:r>
              <a:rPr lang="en-US" altLang="ko-KR" sz="1600" dirty="0" err="1"/>
              <a:t>ggplot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en-US" altLang="ko-KR" sz="1200" dirty="0"/>
              <a:t>Volcano, Heatmap…</a:t>
            </a:r>
            <a:r>
              <a:rPr lang="en-US" altLang="ko-KR" sz="1200" dirty="0" err="1"/>
              <a:t>etc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0B7E52DA-AF00-4783-A251-21120C095E8B}"/>
              </a:ext>
            </a:extLst>
          </p:cNvPr>
          <p:cNvSpPr/>
          <p:nvPr/>
        </p:nvSpPr>
        <p:spPr>
          <a:xfrm rot="10800000">
            <a:off x="5794917" y="5257879"/>
            <a:ext cx="602166" cy="83905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31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456 -0.00741 L 0 -3.7037E-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52287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4350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59317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36127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0638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78247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6085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79E49A6-5153-4950-863F-62F94BEDF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270097"/>
              </p:ext>
            </p:extLst>
          </p:nvPr>
        </p:nvGraphicFramePr>
        <p:xfrm>
          <a:off x="560481" y="1690688"/>
          <a:ext cx="4368428" cy="4351347"/>
        </p:xfrm>
        <a:graphic>
          <a:graphicData uri="http://schemas.openxmlformats.org/drawingml/2006/table">
            <a:tbl>
              <a:tblPr/>
              <a:tblGrid>
                <a:gridCol w="1092107">
                  <a:extLst>
                    <a:ext uri="{9D8B030D-6E8A-4147-A177-3AD203B41FA5}">
                      <a16:colId xmlns:a16="http://schemas.microsoft.com/office/drawing/2014/main" val="4138362527"/>
                    </a:ext>
                  </a:extLst>
                </a:gridCol>
                <a:gridCol w="1092107">
                  <a:extLst>
                    <a:ext uri="{9D8B030D-6E8A-4147-A177-3AD203B41FA5}">
                      <a16:colId xmlns:a16="http://schemas.microsoft.com/office/drawing/2014/main" val="655348198"/>
                    </a:ext>
                  </a:extLst>
                </a:gridCol>
                <a:gridCol w="1092107">
                  <a:extLst>
                    <a:ext uri="{9D8B030D-6E8A-4147-A177-3AD203B41FA5}">
                      <a16:colId xmlns:a16="http://schemas.microsoft.com/office/drawing/2014/main" val="1933952309"/>
                    </a:ext>
                  </a:extLst>
                </a:gridCol>
                <a:gridCol w="1092107">
                  <a:extLst>
                    <a:ext uri="{9D8B030D-6E8A-4147-A177-3AD203B41FA5}">
                      <a16:colId xmlns:a16="http://schemas.microsoft.com/office/drawing/2014/main" val="2012985581"/>
                    </a:ext>
                  </a:extLst>
                </a:gridCol>
              </a:tblGrid>
              <a:tr h="2072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>
                          <a:effectLst/>
                        </a:rPr>
                        <a:t>Sample Name</a:t>
                      </a:r>
                    </a:p>
                  </a:txBody>
                  <a:tcPr marL="26702" marR="26702" marT="26702" marB="2670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>
                          <a:effectLst/>
                        </a:rPr>
                        <a:t>% Dups</a:t>
                      </a:r>
                    </a:p>
                  </a:txBody>
                  <a:tcPr marL="26702" marR="26702" marT="26702" marB="2670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dirty="0">
                          <a:effectLst/>
                        </a:rPr>
                        <a:t>% GC</a:t>
                      </a:r>
                    </a:p>
                  </a:txBody>
                  <a:tcPr marL="26702" marR="26702" marT="26702" marB="2670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>
                          <a:effectLst/>
                        </a:rPr>
                        <a:t>M Seqs</a:t>
                      </a:r>
                    </a:p>
                  </a:txBody>
                  <a:tcPr marL="26702" marR="26702" marT="26702" marB="2670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256273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P2_1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66.0%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33.2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39563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P2_2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61.9%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33.2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95993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P4_1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67.4%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33.6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76766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P4_2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64.1%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33.6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689253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P6_1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69.6%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37.7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94722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P6_2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65.9%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37.7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942728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P8_1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 dirty="0">
                          <a:effectLst/>
                        </a:rPr>
                        <a:t>69.0%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36.2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0065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P8_2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65.8%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36.2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46249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P9_1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71.5%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34.8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261684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P9_2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 dirty="0">
                          <a:effectLst/>
                        </a:rPr>
                        <a:t>68.8%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34.8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29776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W5_1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72.1%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48%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36.6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908644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W5_2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68.7%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36.6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7704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W6_1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73.1%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48%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39.0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19511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W6_2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68.8%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39.0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7743883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W7_1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69.5%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48%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33.9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48385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W7_2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65.9%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33.9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66627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W8_1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69.0%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35.0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59939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W8_2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65.2%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35.0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47985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W9_1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73.8%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48%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45.7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872675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W9_2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70.5%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 dirty="0">
                          <a:effectLst/>
                        </a:rPr>
                        <a:t>45.7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868810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183DD2CF-4D19-4877-AF73-ECD7BE963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950" y="1325563"/>
            <a:ext cx="7258050" cy="483870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471FEE5D-3C91-405D-AC2E-A7979F16528B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Quality control </a:t>
            </a:r>
            <a:r>
              <a:rPr lang="en-US" altLang="ko-KR" sz="3600" dirty="0"/>
              <a:t>– </a:t>
            </a:r>
            <a:r>
              <a:rPr lang="en-US" altLang="ko-KR" sz="3600" dirty="0" err="1"/>
              <a:t>MultiQC</a:t>
            </a:r>
            <a:r>
              <a:rPr lang="en-US" altLang="ko-KR" sz="3600" dirty="0"/>
              <a:t> 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F66123-6E50-4E12-9A7D-48163039AAAF}"/>
              </a:ext>
            </a:extLst>
          </p:cNvPr>
          <p:cNvSpPr txBox="1"/>
          <p:nvPr/>
        </p:nvSpPr>
        <p:spPr>
          <a:xfrm>
            <a:off x="509681" y="12721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Helvetica Neue"/>
              </a:rPr>
              <a:t>General Statistics</a:t>
            </a:r>
          </a:p>
        </p:txBody>
      </p:sp>
    </p:spTree>
    <p:extLst>
      <p:ext uri="{BB962C8B-B14F-4D97-AF65-F5344CB8AC3E}">
        <p14:creationId xmlns:p14="http://schemas.microsoft.com/office/powerpoint/2010/main" val="1474176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622713D-414A-4CC0-987A-7965D4B3F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6" y="2023194"/>
            <a:ext cx="5625384" cy="375025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77ED376-6956-4F7C-AB78-D168A5EF8689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Quality control </a:t>
            </a:r>
            <a:r>
              <a:rPr lang="en-US" altLang="ko-KR" sz="3600" dirty="0"/>
              <a:t>– </a:t>
            </a:r>
            <a:r>
              <a:rPr lang="en-US" altLang="ko-KR" sz="3600" dirty="0" err="1"/>
              <a:t>MultiQC</a:t>
            </a:r>
            <a:r>
              <a:rPr lang="en-US" altLang="ko-KR" sz="3600" dirty="0"/>
              <a:t>  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5188A5-5B11-421B-9AE9-922C3F423B59}"/>
              </a:ext>
            </a:extLst>
          </p:cNvPr>
          <p:cNvSpPr txBox="1"/>
          <p:nvPr/>
        </p:nvSpPr>
        <p:spPr>
          <a:xfrm>
            <a:off x="546100" y="13522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Helvetica Neue"/>
              </a:rPr>
              <a:t>Sequence Quality Histograms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248F2A-88E6-46B6-8EC6-ADE1614F8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910" y="2091524"/>
            <a:ext cx="5522890" cy="36819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062DD0-BEE1-4BD9-A9F5-A6B15E64FAC8}"/>
              </a:ext>
            </a:extLst>
          </p:cNvPr>
          <p:cNvSpPr txBox="1"/>
          <p:nvPr/>
        </p:nvSpPr>
        <p:spPr>
          <a:xfrm>
            <a:off x="6442774" y="13522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Helvetica Neue"/>
              </a:rPr>
              <a:t>Per Sequence Quality Scores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5007FE-3C37-4C40-9000-0E29C35A4ADE}"/>
              </a:ext>
            </a:extLst>
          </p:cNvPr>
          <p:cNvSpPr txBox="1"/>
          <p:nvPr/>
        </p:nvSpPr>
        <p:spPr>
          <a:xfrm>
            <a:off x="664274" y="5997844"/>
            <a:ext cx="324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 / 20 samples passed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F31CAF-2BEA-43A3-8640-987726A46130}"/>
              </a:ext>
            </a:extLst>
          </p:cNvPr>
          <p:cNvSpPr txBox="1"/>
          <p:nvPr/>
        </p:nvSpPr>
        <p:spPr>
          <a:xfrm>
            <a:off x="6688662" y="5997844"/>
            <a:ext cx="324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 / 20 samples passed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2247259-5808-4EAA-B0E8-10642C1F7966}"/>
              </a:ext>
            </a:extLst>
          </p:cNvPr>
          <p:cNvSpPr/>
          <p:nvPr/>
        </p:nvSpPr>
        <p:spPr>
          <a:xfrm>
            <a:off x="600992" y="6094425"/>
            <a:ext cx="63282" cy="176169"/>
          </a:xfrm>
          <a:prstGeom prst="rect">
            <a:avLst/>
          </a:prstGeom>
          <a:solidFill>
            <a:srgbClr val="5CB85C"/>
          </a:solidFill>
          <a:ln>
            <a:solidFill>
              <a:srgbClr val="5CB8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A27432-2D16-4328-9730-B4E07CB4DBCB}"/>
              </a:ext>
            </a:extLst>
          </p:cNvPr>
          <p:cNvSpPr/>
          <p:nvPr/>
        </p:nvSpPr>
        <p:spPr>
          <a:xfrm>
            <a:off x="6625380" y="6094424"/>
            <a:ext cx="63282" cy="176169"/>
          </a:xfrm>
          <a:prstGeom prst="rect">
            <a:avLst/>
          </a:prstGeom>
          <a:solidFill>
            <a:srgbClr val="5CB85C"/>
          </a:solidFill>
          <a:ln>
            <a:solidFill>
              <a:srgbClr val="5CB8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923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5613</TotalTime>
  <Words>1291</Words>
  <Application>Microsoft Office PowerPoint</Application>
  <PresentationFormat>와이드스크린</PresentationFormat>
  <Paragraphs>745</Paragraphs>
  <Slides>76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76</vt:i4>
      </vt:variant>
    </vt:vector>
  </HeadingPairs>
  <TitlesOfParts>
    <vt:vector size="83" baseType="lpstr">
      <vt:lpstr>Apple SD Gothic Neo</vt:lpstr>
      <vt:lpstr>Arial Unicode MS</vt:lpstr>
      <vt:lpstr>Helvetica Neue</vt:lpstr>
      <vt:lpstr>맑은 고딕</vt:lpstr>
      <vt:lpstr>Arial</vt:lpstr>
      <vt:lpstr>verdana</vt:lpstr>
      <vt:lpstr>Office 테마</vt:lpstr>
      <vt:lpstr>Mouse thyroid tissue </vt:lpstr>
      <vt:lpstr>Tissue prep.</vt:lpstr>
      <vt:lpstr>PINK1 – PTEN induced putative kinase 1</vt:lpstr>
      <vt:lpstr>PINK1 – Expression in thyroid cancer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PINK1 – PTEN induced putative kinase 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Mouse thyroid tissue</dc:title>
  <dc:creator>LEE HAN SAI</dc:creator>
  <cp:lastModifiedBy>LEE HAN SAI</cp:lastModifiedBy>
  <cp:revision>148</cp:revision>
  <dcterms:created xsi:type="dcterms:W3CDTF">2020-09-10T00:57:34Z</dcterms:created>
  <dcterms:modified xsi:type="dcterms:W3CDTF">2020-10-06T01:31:09Z</dcterms:modified>
</cp:coreProperties>
</file>